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7"/>
  </p:notesMasterIdLst>
  <p:handoutMasterIdLst>
    <p:handoutMasterId r:id="rId28"/>
  </p:handoutMasterIdLst>
  <p:sldIdLst>
    <p:sldId id="256" r:id="rId2"/>
    <p:sldId id="280" r:id="rId3"/>
    <p:sldId id="281" r:id="rId4"/>
    <p:sldId id="282" r:id="rId5"/>
    <p:sldId id="287" r:id="rId6"/>
    <p:sldId id="257" r:id="rId7"/>
    <p:sldId id="258" r:id="rId8"/>
    <p:sldId id="260" r:id="rId9"/>
    <p:sldId id="261" r:id="rId10"/>
    <p:sldId id="263" r:id="rId11"/>
    <p:sldId id="288" r:id="rId12"/>
    <p:sldId id="259" r:id="rId13"/>
    <p:sldId id="262" r:id="rId14"/>
    <p:sldId id="265" r:id="rId15"/>
    <p:sldId id="266" r:id="rId16"/>
    <p:sldId id="268" r:id="rId17"/>
    <p:sldId id="283" r:id="rId18"/>
    <p:sldId id="284" r:id="rId19"/>
    <p:sldId id="285" r:id="rId20"/>
    <p:sldId id="271" r:id="rId21"/>
    <p:sldId id="286" r:id="rId22"/>
    <p:sldId id="289" r:id="rId23"/>
    <p:sldId id="267" r:id="rId24"/>
    <p:sldId id="269" r:id="rId25"/>
    <p:sldId id="270" r:id="rId26"/>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0" d="100"/>
          <a:sy n="110" d="100"/>
        </p:scale>
        <p:origin x="51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AD3FAD5-B6D8-42B8-A6D2-AD050A18F3FD}"/>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59064C59-6E47-4EE1-A509-C8019B71D9D1}"/>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r>
              <a:rPr kumimoji="1" lang="en-US" altLang="ja-JP" dirty="0"/>
              <a:t>1</a:t>
            </a:r>
            <a:endParaRPr kumimoji="1" lang="ja-JP" altLang="en-US"/>
          </a:p>
        </p:txBody>
      </p:sp>
      <p:sp>
        <p:nvSpPr>
          <p:cNvPr id="4" name="フッター プレースホルダー 3">
            <a:extLst>
              <a:ext uri="{FF2B5EF4-FFF2-40B4-BE49-F238E27FC236}">
                <a16:creationId xmlns:a16="http://schemas.microsoft.com/office/drawing/2014/main" id="{95484C03-203D-44C3-81B5-6104C9369A21}"/>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725E3AB6-F5FB-4BD8-8837-6F493419AFA5}"/>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178A5644-43B4-4EFB-9EA7-75DE92A102CE}" type="slidenum">
              <a:rPr kumimoji="1" lang="ja-JP" altLang="en-US" smtClean="0"/>
              <a:t>‹#›</a:t>
            </a:fld>
            <a:endParaRPr kumimoji="1" lang="ja-JP" altLang="en-US"/>
          </a:p>
        </p:txBody>
      </p:sp>
    </p:spTree>
    <p:extLst>
      <p:ext uri="{BB962C8B-B14F-4D97-AF65-F5344CB8AC3E}">
        <p14:creationId xmlns:p14="http://schemas.microsoft.com/office/powerpoint/2010/main" val="6884875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r>
              <a:rPr kumimoji="1" lang="en-US" altLang="ja-JP" dirty="0"/>
              <a:t>1</a:t>
            </a:r>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09354336-1036-4765-9A45-D60D464E8C74}" type="slidenum">
              <a:rPr kumimoji="1" lang="ja-JP" altLang="en-US" smtClean="0"/>
              <a:t>‹#›</a:t>
            </a:fld>
            <a:endParaRPr kumimoji="1" lang="ja-JP" altLang="en-US"/>
          </a:p>
        </p:txBody>
      </p:sp>
    </p:spTree>
    <p:extLst>
      <p:ext uri="{BB962C8B-B14F-4D97-AF65-F5344CB8AC3E}">
        <p14:creationId xmlns:p14="http://schemas.microsoft.com/office/powerpoint/2010/main" val="123113887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46F1AF4-0BBF-4EE5-9861-9C775E0780FF}" type="datetime1">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0C003E-F7D1-4A0E-9912-13EF17D1FF85}" type="slidenum">
              <a:rPr kumimoji="1" lang="ja-JP" altLang="en-US" smtClean="0"/>
              <a:t>‹#›</a:t>
            </a:fld>
            <a:endParaRPr kumimoji="1" lang="ja-JP" altLang="en-US"/>
          </a:p>
        </p:txBody>
      </p:sp>
    </p:spTree>
    <p:extLst>
      <p:ext uri="{BB962C8B-B14F-4D97-AF65-F5344CB8AC3E}">
        <p14:creationId xmlns:p14="http://schemas.microsoft.com/office/powerpoint/2010/main" val="80443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78F228-A90B-4D2E-9A42-61C8AA07E6A3}" type="datetime1">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0C003E-F7D1-4A0E-9912-13EF17D1FF85}" type="slidenum">
              <a:rPr kumimoji="1" lang="ja-JP" altLang="en-US" smtClean="0"/>
              <a:t>‹#›</a:t>
            </a:fld>
            <a:endParaRPr kumimoji="1" lang="ja-JP" altLang="en-US"/>
          </a:p>
        </p:txBody>
      </p:sp>
    </p:spTree>
    <p:extLst>
      <p:ext uri="{BB962C8B-B14F-4D97-AF65-F5344CB8AC3E}">
        <p14:creationId xmlns:p14="http://schemas.microsoft.com/office/powerpoint/2010/main" val="330948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558E6D-ABA8-40B2-9323-3630F41309D6}" type="datetime1">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0C003E-F7D1-4A0E-9912-13EF17D1FF85}" type="slidenum">
              <a:rPr kumimoji="1" lang="ja-JP" altLang="en-US" smtClean="0"/>
              <a:t>‹#›</a:t>
            </a:fld>
            <a:endParaRPr kumimoji="1" lang="ja-JP" altLang="en-US"/>
          </a:p>
        </p:txBody>
      </p:sp>
    </p:spTree>
    <p:extLst>
      <p:ext uri="{BB962C8B-B14F-4D97-AF65-F5344CB8AC3E}">
        <p14:creationId xmlns:p14="http://schemas.microsoft.com/office/powerpoint/2010/main" val="204844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2C1F9C-EB83-4967-A702-1FE8F21DD15A}" type="datetime1">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0C003E-F7D1-4A0E-9912-13EF17D1FF85}" type="slidenum">
              <a:rPr kumimoji="1" lang="ja-JP" altLang="en-US" smtClean="0"/>
              <a:t>‹#›</a:t>
            </a:fld>
            <a:endParaRPr kumimoji="1" lang="ja-JP" altLang="en-US"/>
          </a:p>
        </p:txBody>
      </p:sp>
    </p:spTree>
    <p:extLst>
      <p:ext uri="{BB962C8B-B14F-4D97-AF65-F5344CB8AC3E}">
        <p14:creationId xmlns:p14="http://schemas.microsoft.com/office/powerpoint/2010/main" val="298822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DF2ADAE-43DA-4059-BB34-4DE055D0866F}" type="datetime1">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0C003E-F7D1-4A0E-9912-13EF17D1FF85}" type="slidenum">
              <a:rPr kumimoji="1" lang="ja-JP" altLang="en-US" smtClean="0"/>
              <a:t>‹#›</a:t>
            </a:fld>
            <a:endParaRPr kumimoji="1" lang="ja-JP" altLang="en-US"/>
          </a:p>
        </p:txBody>
      </p:sp>
    </p:spTree>
    <p:extLst>
      <p:ext uri="{BB962C8B-B14F-4D97-AF65-F5344CB8AC3E}">
        <p14:creationId xmlns:p14="http://schemas.microsoft.com/office/powerpoint/2010/main" val="3134556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CAB8639-A7DE-40C3-BBDD-B44C5683A3F4}" type="datetime1">
              <a:rPr kumimoji="1" lang="ja-JP" altLang="en-US" smtClean="0"/>
              <a:t>2023/2/27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0C003E-F7D1-4A0E-9912-13EF17D1FF85}" type="slidenum">
              <a:rPr kumimoji="1" lang="ja-JP" altLang="en-US" smtClean="0"/>
              <a:t>‹#›</a:t>
            </a:fld>
            <a:endParaRPr kumimoji="1" lang="ja-JP" altLang="en-US"/>
          </a:p>
        </p:txBody>
      </p:sp>
    </p:spTree>
    <p:extLst>
      <p:ext uri="{BB962C8B-B14F-4D97-AF65-F5344CB8AC3E}">
        <p14:creationId xmlns:p14="http://schemas.microsoft.com/office/powerpoint/2010/main" val="95240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3F9C584-0125-428E-9215-225F2571FF2F}" type="datetime1">
              <a:rPr kumimoji="1" lang="ja-JP" altLang="en-US" smtClean="0"/>
              <a:t>2023/2/27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F0C003E-F7D1-4A0E-9912-13EF17D1FF85}" type="slidenum">
              <a:rPr kumimoji="1" lang="ja-JP" altLang="en-US" smtClean="0"/>
              <a:t>‹#›</a:t>
            </a:fld>
            <a:endParaRPr kumimoji="1" lang="ja-JP" altLang="en-US"/>
          </a:p>
        </p:txBody>
      </p:sp>
    </p:spTree>
    <p:extLst>
      <p:ext uri="{BB962C8B-B14F-4D97-AF65-F5344CB8AC3E}">
        <p14:creationId xmlns:p14="http://schemas.microsoft.com/office/powerpoint/2010/main" val="172639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B9D3420-4EFC-4E55-9E8E-E5312AA2C529}" type="datetime1">
              <a:rPr kumimoji="1" lang="ja-JP" altLang="en-US" smtClean="0"/>
              <a:t>2023/2/27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F0C003E-F7D1-4A0E-9912-13EF17D1FF85}" type="slidenum">
              <a:rPr kumimoji="1" lang="ja-JP" altLang="en-US" smtClean="0"/>
              <a:t>‹#›</a:t>
            </a:fld>
            <a:endParaRPr kumimoji="1" lang="ja-JP" altLang="en-US"/>
          </a:p>
        </p:txBody>
      </p:sp>
    </p:spTree>
    <p:extLst>
      <p:ext uri="{BB962C8B-B14F-4D97-AF65-F5344CB8AC3E}">
        <p14:creationId xmlns:p14="http://schemas.microsoft.com/office/powerpoint/2010/main" val="55133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DEC46-5CCE-4D65-A1BB-23C87D56F012}" type="datetime1">
              <a:rPr kumimoji="1" lang="ja-JP" altLang="en-US" smtClean="0"/>
              <a:t>2023/2/27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F0C003E-F7D1-4A0E-9912-13EF17D1FF85}" type="slidenum">
              <a:rPr kumimoji="1" lang="ja-JP" altLang="en-US" smtClean="0"/>
              <a:t>‹#›</a:t>
            </a:fld>
            <a:endParaRPr kumimoji="1" lang="ja-JP" altLang="en-US"/>
          </a:p>
        </p:txBody>
      </p:sp>
    </p:spTree>
    <p:extLst>
      <p:ext uri="{BB962C8B-B14F-4D97-AF65-F5344CB8AC3E}">
        <p14:creationId xmlns:p14="http://schemas.microsoft.com/office/powerpoint/2010/main" val="1581801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7119D4-5745-40BC-B229-CA42059F3A6E}" type="datetime1">
              <a:rPr kumimoji="1" lang="ja-JP" altLang="en-US" smtClean="0"/>
              <a:t>2023/2/27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0C003E-F7D1-4A0E-9912-13EF17D1FF85}" type="slidenum">
              <a:rPr kumimoji="1" lang="ja-JP" altLang="en-US" smtClean="0"/>
              <a:t>‹#›</a:t>
            </a:fld>
            <a:endParaRPr kumimoji="1" lang="ja-JP" altLang="en-US"/>
          </a:p>
        </p:txBody>
      </p:sp>
    </p:spTree>
    <p:extLst>
      <p:ext uri="{BB962C8B-B14F-4D97-AF65-F5344CB8AC3E}">
        <p14:creationId xmlns:p14="http://schemas.microsoft.com/office/powerpoint/2010/main" val="45305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F98679E-DA0C-436E-8159-0817B2E86BCB}" type="datetime1">
              <a:rPr kumimoji="1" lang="ja-JP" altLang="en-US" smtClean="0"/>
              <a:t>2023/2/27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0C003E-F7D1-4A0E-9912-13EF17D1FF85}" type="slidenum">
              <a:rPr kumimoji="1" lang="ja-JP" altLang="en-US" smtClean="0"/>
              <a:t>‹#›</a:t>
            </a:fld>
            <a:endParaRPr kumimoji="1" lang="ja-JP" altLang="en-US"/>
          </a:p>
        </p:txBody>
      </p:sp>
    </p:spTree>
    <p:extLst>
      <p:ext uri="{BB962C8B-B14F-4D97-AF65-F5344CB8AC3E}">
        <p14:creationId xmlns:p14="http://schemas.microsoft.com/office/powerpoint/2010/main" val="171680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F9900-A5A5-4FA3-B3BD-F213B4C99A11}" type="datetime1">
              <a:rPr kumimoji="1" lang="ja-JP" altLang="en-US" smtClean="0"/>
              <a:t>2023/2/27</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C003E-F7D1-4A0E-9912-13EF17D1FF85}" type="slidenum">
              <a:rPr kumimoji="1" lang="ja-JP" altLang="en-US" smtClean="0"/>
              <a:t>‹#›</a:t>
            </a:fld>
            <a:endParaRPr kumimoji="1" lang="ja-JP" altLang="en-US"/>
          </a:p>
        </p:txBody>
      </p:sp>
    </p:spTree>
    <p:extLst>
      <p:ext uri="{BB962C8B-B14F-4D97-AF65-F5344CB8AC3E}">
        <p14:creationId xmlns:p14="http://schemas.microsoft.com/office/powerpoint/2010/main" val="422545179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support.casio.com/en/support/faqlist.php?cid=009001023" TargetMode="External"/><Relationship Id="rId7" Type="http://schemas.openxmlformats.org/officeDocument/2006/relationships/image" Target="../media/image36.png"/><Relationship Id="rId2" Type="http://schemas.openxmlformats.org/officeDocument/2006/relationships/hyperlink" Target="https://support.casio.com/en/support/faqlist.php?cid=009001020" TargetMode="Externa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support.casio.com/en/support/answer.php?cid=009001020008&amp;qid=97928&amp;num=8" TargetMode="External"/><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D484E9-6564-4534-B594-E76CA9C7311C}"/>
              </a:ext>
            </a:extLst>
          </p:cNvPr>
          <p:cNvSpPr>
            <a:spLocks noGrp="1"/>
          </p:cNvSpPr>
          <p:nvPr>
            <p:ph type="ctrTitle"/>
          </p:nvPr>
        </p:nvSpPr>
        <p:spPr>
          <a:xfrm>
            <a:off x="659559" y="607251"/>
            <a:ext cx="10908792" cy="1069848"/>
          </a:xfrm>
        </p:spPr>
        <p:txBody>
          <a:bodyPr anchor="ctr">
            <a:noAutofit/>
          </a:bodyPr>
          <a:lstStyle/>
          <a:p>
            <a:r>
              <a:rPr lang="en-US" altLang="ja-JP" sz="5400" b="1" u="sng" dirty="0">
                <a:effectLst>
                  <a:outerShdw blurRad="50800" dist="50800" dir="5400000" algn="ctr" rotWithShape="0">
                    <a:schemeClr val="bg1">
                      <a:lumMod val="65000"/>
                    </a:schemeClr>
                  </a:outerShdw>
                </a:effectLst>
                <a:latin typeface="Arial" panose="020B0604020202020204" pitchFamily="34" charset="0"/>
                <a:cs typeface="Arial" panose="020B0604020202020204" pitchFamily="34" charset="0"/>
              </a:rPr>
              <a:t>“G-SHOCK MOVE” App</a:t>
            </a:r>
            <a:br>
              <a:rPr lang="en-US" altLang="ja-JP" sz="5400" b="1" u="sng" dirty="0">
                <a:effectLst>
                  <a:outerShdw blurRad="50800" dist="50800" dir="5400000" algn="ctr" rotWithShape="0">
                    <a:schemeClr val="bg1">
                      <a:lumMod val="65000"/>
                    </a:schemeClr>
                  </a:outerShdw>
                </a:effectLst>
                <a:latin typeface="Arial" panose="020B0604020202020204" pitchFamily="34" charset="0"/>
                <a:cs typeface="Arial" panose="020B0604020202020204" pitchFamily="34" charset="0"/>
              </a:rPr>
            </a:br>
            <a:r>
              <a:rPr lang="en-US" altLang="ja-JP" sz="5400" b="1" u="sng" dirty="0">
                <a:effectLst>
                  <a:outerShdw blurRad="50800" dist="50800" dir="5400000" algn="ctr" rotWithShape="0">
                    <a:schemeClr val="bg1">
                      <a:lumMod val="65000"/>
                    </a:schemeClr>
                  </a:outerShdw>
                </a:effectLst>
                <a:latin typeface="Arial" panose="020B0604020202020204" pitchFamily="34" charset="0"/>
                <a:cs typeface="Arial" panose="020B0604020202020204" pitchFamily="34" charset="0"/>
              </a:rPr>
              <a:t> Support Manual</a:t>
            </a:r>
            <a:r>
              <a:rPr lang="ja-JP" altLang="en-US" sz="5400" b="1" u="sng" dirty="0">
                <a:effectLst>
                  <a:outerShdw blurRad="50800" dist="50800" dir="5400000" algn="ctr" rotWithShape="0">
                    <a:schemeClr val="bg1">
                      <a:lumMod val="65000"/>
                    </a:schemeClr>
                  </a:outerShdw>
                </a:effectLst>
                <a:latin typeface="Arial" panose="020B0604020202020204" pitchFamily="34" charset="0"/>
                <a:cs typeface="Arial" panose="020B0604020202020204" pitchFamily="34" charset="0"/>
              </a:rPr>
              <a:t> </a:t>
            </a:r>
            <a:r>
              <a:rPr lang="en-US" altLang="ja-JP" sz="3200" b="1" u="sng" dirty="0">
                <a:effectLst>
                  <a:outerShdw blurRad="50800" dist="50800" dir="5400000" algn="ctr" rotWithShape="0">
                    <a:schemeClr val="bg1">
                      <a:lumMod val="65000"/>
                    </a:schemeClr>
                  </a:outerShdw>
                </a:effectLst>
                <a:latin typeface="Arial" panose="020B0604020202020204" pitchFamily="34" charset="0"/>
                <a:cs typeface="Arial" panose="020B0604020202020204" pitchFamily="34" charset="0"/>
              </a:rPr>
              <a:t>(Part2)</a:t>
            </a:r>
            <a:endParaRPr kumimoji="1" lang="ja-JP" altLang="en-US" sz="3200" b="1" u="sng" dirty="0">
              <a:effectLst>
                <a:outerShdw blurRad="50800" dist="50800" dir="5400000" algn="ctr" rotWithShape="0">
                  <a:schemeClr val="bg1">
                    <a:lumMod val="65000"/>
                  </a:schemeClr>
                </a:outerShdw>
              </a:effectLst>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7ED98294-7D0B-4D7A-A465-624610A738D0}"/>
              </a:ext>
            </a:extLst>
          </p:cNvPr>
          <p:cNvSpPr txBox="1"/>
          <p:nvPr/>
        </p:nvSpPr>
        <p:spPr>
          <a:xfrm>
            <a:off x="3347199" y="5686395"/>
            <a:ext cx="1481188" cy="461665"/>
          </a:xfrm>
          <a:prstGeom prst="rect">
            <a:avLst/>
          </a:prstGeom>
          <a:noFill/>
        </p:spPr>
        <p:txBody>
          <a:bodyPr wrap="square" rtlCol="0">
            <a:spAutoFit/>
          </a:bodyPr>
          <a:lstStyle/>
          <a:p>
            <a:pPr>
              <a:spcAft>
                <a:spcPts val="600"/>
              </a:spcAft>
            </a:pPr>
            <a:r>
              <a:rPr kumimoji="1" lang="en-US" altLang="ja-JP" sz="2400" dirty="0">
                <a:latin typeface="Arial" panose="020B0604020202020204" pitchFamily="34" charset="0"/>
                <a:cs typeface="Arial" panose="020B0604020202020204" pitchFamily="34" charset="0"/>
              </a:rPr>
              <a:t>GBD-100</a:t>
            </a:r>
            <a:endParaRPr kumimoji="1" lang="ja-JP" altLang="en-US" sz="2400"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28D971FF-759F-4D20-BC00-3FC4372B8A2D}"/>
              </a:ext>
            </a:extLst>
          </p:cNvPr>
          <p:cNvSpPr txBox="1"/>
          <p:nvPr/>
        </p:nvSpPr>
        <p:spPr>
          <a:xfrm>
            <a:off x="510616" y="5686396"/>
            <a:ext cx="2154020" cy="461665"/>
          </a:xfrm>
          <a:prstGeom prst="rect">
            <a:avLst/>
          </a:prstGeom>
          <a:noFill/>
        </p:spPr>
        <p:txBody>
          <a:bodyPr wrap="square" rtlCol="0">
            <a:spAutoFit/>
          </a:bodyPr>
          <a:lstStyle/>
          <a:p>
            <a:pPr>
              <a:spcAft>
                <a:spcPts val="600"/>
              </a:spcAft>
            </a:pPr>
            <a:r>
              <a:rPr kumimoji="1" lang="en-US" altLang="ja-JP" sz="2400" dirty="0">
                <a:latin typeface="Arial" panose="020B0604020202020204" pitchFamily="34" charset="0"/>
                <a:cs typeface="Arial" panose="020B0604020202020204" pitchFamily="34" charset="0"/>
              </a:rPr>
              <a:t>GBD-H1000</a:t>
            </a:r>
            <a:endParaRPr kumimoji="1" lang="ja-JP" altLang="en-US" sz="2400" dirty="0">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99E98E8E-BFAD-414B-95E1-1C3011EB41B6}"/>
              </a:ext>
            </a:extLst>
          </p:cNvPr>
          <p:cNvSpPr txBox="1"/>
          <p:nvPr/>
        </p:nvSpPr>
        <p:spPr>
          <a:xfrm>
            <a:off x="5675236" y="5686394"/>
            <a:ext cx="2490281" cy="461665"/>
          </a:xfrm>
          <a:prstGeom prst="rect">
            <a:avLst/>
          </a:prstGeom>
          <a:noFill/>
        </p:spPr>
        <p:txBody>
          <a:bodyPr wrap="square" rtlCol="0">
            <a:spAutoFit/>
          </a:bodyPr>
          <a:lstStyle/>
          <a:p>
            <a:pPr>
              <a:spcAft>
                <a:spcPts val="600"/>
              </a:spcAft>
            </a:pPr>
            <a:r>
              <a:rPr kumimoji="1" lang="en-US" altLang="ja-JP" sz="2400" dirty="0">
                <a:latin typeface="Arial" panose="020B0604020202020204" pitchFamily="34" charset="0"/>
                <a:cs typeface="Arial" panose="020B0604020202020204" pitchFamily="34" charset="0"/>
              </a:rPr>
              <a:t>GBX-100</a:t>
            </a:r>
            <a:endParaRPr kumimoji="1" lang="ja-JP" altLang="en-US" sz="2400" dirty="0">
              <a:latin typeface="Arial" panose="020B0604020202020204" pitchFamily="34" charset="0"/>
              <a:cs typeface="Arial" panose="020B0604020202020204" pitchFamily="34" charset="0"/>
            </a:endParaRPr>
          </a:p>
        </p:txBody>
      </p:sp>
      <p:pic>
        <p:nvPicPr>
          <p:cNvPr id="13" name="図 12">
            <a:extLst>
              <a:ext uri="{FF2B5EF4-FFF2-40B4-BE49-F238E27FC236}">
                <a16:creationId xmlns:a16="http://schemas.microsoft.com/office/drawing/2014/main" id="{B4052180-8CAF-4FF9-9D43-3CB4674E6096}"/>
              </a:ext>
            </a:extLst>
          </p:cNvPr>
          <p:cNvPicPr>
            <a:picLocks noChangeAspect="1"/>
          </p:cNvPicPr>
          <p:nvPr/>
        </p:nvPicPr>
        <p:blipFill>
          <a:blip r:embed="rId2"/>
          <a:stretch>
            <a:fillRect/>
          </a:stretch>
        </p:blipFill>
        <p:spPr>
          <a:xfrm>
            <a:off x="258425" y="352814"/>
            <a:ext cx="1776316" cy="1763247"/>
          </a:xfrm>
          <a:prstGeom prst="rect">
            <a:avLst/>
          </a:prstGeom>
        </p:spPr>
      </p:pic>
      <p:pic>
        <p:nvPicPr>
          <p:cNvPr id="14" name="図 13">
            <a:extLst>
              <a:ext uri="{FF2B5EF4-FFF2-40B4-BE49-F238E27FC236}">
                <a16:creationId xmlns:a16="http://schemas.microsoft.com/office/drawing/2014/main" id="{74715670-1841-4CEA-B072-9271383763F2}"/>
              </a:ext>
            </a:extLst>
          </p:cNvPr>
          <p:cNvPicPr>
            <a:picLocks noChangeAspect="1"/>
          </p:cNvPicPr>
          <p:nvPr/>
        </p:nvPicPr>
        <p:blipFill>
          <a:blip r:embed="rId3"/>
          <a:stretch>
            <a:fillRect/>
          </a:stretch>
        </p:blipFill>
        <p:spPr>
          <a:xfrm>
            <a:off x="5273498" y="2806395"/>
            <a:ext cx="1998086" cy="2880000"/>
          </a:xfrm>
          <a:prstGeom prst="rect">
            <a:avLst/>
          </a:prstGeom>
        </p:spPr>
      </p:pic>
      <p:pic>
        <p:nvPicPr>
          <p:cNvPr id="15" name="図 14">
            <a:extLst>
              <a:ext uri="{FF2B5EF4-FFF2-40B4-BE49-F238E27FC236}">
                <a16:creationId xmlns:a16="http://schemas.microsoft.com/office/drawing/2014/main" id="{7F3728D2-B7EF-40B1-B53E-5EE77E286D25}"/>
              </a:ext>
            </a:extLst>
          </p:cNvPr>
          <p:cNvPicPr>
            <a:picLocks noChangeAspect="1"/>
          </p:cNvPicPr>
          <p:nvPr/>
        </p:nvPicPr>
        <p:blipFill>
          <a:blip r:embed="rId4"/>
          <a:stretch>
            <a:fillRect/>
          </a:stretch>
        </p:blipFill>
        <p:spPr>
          <a:xfrm>
            <a:off x="2858824" y="2844525"/>
            <a:ext cx="2133849" cy="2880000"/>
          </a:xfrm>
          <a:prstGeom prst="rect">
            <a:avLst/>
          </a:prstGeom>
        </p:spPr>
      </p:pic>
      <p:pic>
        <p:nvPicPr>
          <p:cNvPr id="16" name="図 15">
            <a:extLst>
              <a:ext uri="{FF2B5EF4-FFF2-40B4-BE49-F238E27FC236}">
                <a16:creationId xmlns:a16="http://schemas.microsoft.com/office/drawing/2014/main" id="{E2F76961-02FD-45F3-A132-D120502AB730}"/>
              </a:ext>
            </a:extLst>
          </p:cNvPr>
          <p:cNvPicPr>
            <a:picLocks noChangeAspect="1"/>
          </p:cNvPicPr>
          <p:nvPr/>
        </p:nvPicPr>
        <p:blipFill>
          <a:blip r:embed="rId5"/>
          <a:stretch>
            <a:fillRect/>
          </a:stretch>
        </p:blipFill>
        <p:spPr>
          <a:xfrm>
            <a:off x="292397" y="2806393"/>
            <a:ext cx="2285602" cy="2880000"/>
          </a:xfrm>
          <a:prstGeom prst="rect">
            <a:avLst/>
          </a:prstGeom>
        </p:spPr>
      </p:pic>
      <p:sp>
        <p:nvSpPr>
          <p:cNvPr id="3" name="テキスト ボックス 2">
            <a:extLst>
              <a:ext uri="{FF2B5EF4-FFF2-40B4-BE49-F238E27FC236}">
                <a16:creationId xmlns:a16="http://schemas.microsoft.com/office/drawing/2014/main" id="{4441BFDF-543E-43C7-BCB4-533BCAFA22E5}"/>
              </a:ext>
            </a:extLst>
          </p:cNvPr>
          <p:cNvSpPr txBox="1"/>
          <p:nvPr/>
        </p:nvSpPr>
        <p:spPr>
          <a:xfrm>
            <a:off x="10019175" y="6507548"/>
            <a:ext cx="2490280" cy="369332"/>
          </a:xfrm>
          <a:prstGeom prst="rect">
            <a:avLst/>
          </a:prstGeom>
          <a:noFill/>
        </p:spPr>
        <p:txBody>
          <a:bodyPr wrap="square" rtlCol="0">
            <a:spAutoFit/>
          </a:bodyPr>
          <a:lstStyle/>
          <a:p>
            <a:r>
              <a:rPr kumimoji="1" lang="en-US" altLang="ja-JP" dirty="0"/>
              <a:t>as of December 2022</a:t>
            </a:r>
            <a:endParaRPr kumimoji="1" lang="ja-JP" altLang="en-US" dirty="0"/>
          </a:p>
        </p:txBody>
      </p:sp>
      <p:pic>
        <p:nvPicPr>
          <p:cNvPr id="6" name="図 5">
            <a:extLst>
              <a:ext uri="{FF2B5EF4-FFF2-40B4-BE49-F238E27FC236}">
                <a16:creationId xmlns:a16="http://schemas.microsoft.com/office/drawing/2014/main" id="{D8420044-08BC-4618-827B-2B50CCC76D84}"/>
              </a:ext>
            </a:extLst>
          </p:cNvPr>
          <p:cNvPicPr>
            <a:picLocks noChangeAspect="1"/>
          </p:cNvPicPr>
          <p:nvPr/>
        </p:nvPicPr>
        <p:blipFill>
          <a:blip r:embed="rId6"/>
          <a:stretch>
            <a:fillRect/>
          </a:stretch>
        </p:blipFill>
        <p:spPr>
          <a:xfrm>
            <a:off x="7621117" y="2814542"/>
            <a:ext cx="1968405" cy="2880000"/>
          </a:xfrm>
          <a:prstGeom prst="rect">
            <a:avLst/>
          </a:prstGeom>
        </p:spPr>
      </p:pic>
      <p:sp>
        <p:nvSpPr>
          <p:cNvPr id="17" name="テキスト ボックス 16">
            <a:extLst>
              <a:ext uri="{FF2B5EF4-FFF2-40B4-BE49-F238E27FC236}">
                <a16:creationId xmlns:a16="http://schemas.microsoft.com/office/drawing/2014/main" id="{37634902-EAE1-4AAC-8171-9C8673790933}"/>
              </a:ext>
            </a:extLst>
          </p:cNvPr>
          <p:cNvSpPr txBox="1"/>
          <p:nvPr/>
        </p:nvSpPr>
        <p:spPr>
          <a:xfrm>
            <a:off x="7954147" y="5686393"/>
            <a:ext cx="1481188" cy="461665"/>
          </a:xfrm>
          <a:prstGeom prst="rect">
            <a:avLst/>
          </a:prstGeom>
          <a:noFill/>
        </p:spPr>
        <p:txBody>
          <a:bodyPr wrap="square" rtlCol="0">
            <a:spAutoFit/>
          </a:bodyPr>
          <a:lstStyle/>
          <a:p>
            <a:pPr>
              <a:spcAft>
                <a:spcPts val="600"/>
              </a:spcAft>
            </a:pPr>
            <a:r>
              <a:rPr kumimoji="1" lang="en-US" altLang="ja-JP" sz="2400" dirty="0">
                <a:latin typeface="Arial" panose="020B0604020202020204" pitchFamily="34" charset="0"/>
                <a:cs typeface="Arial" panose="020B0604020202020204" pitchFamily="34" charset="0"/>
              </a:rPr>
              <a:t>GBD-200</a:t>
            </a:r>
            <a:endParaRPr kumimoji="1" lang="ja-JP" altLang="en-US" sz="2400" dirty="0">
              <a:latin typeface="Arial" panose="020B0604020202020204" pitchFamily="34" charset="0"/>
              <a:cs typeface="Arial" panose="020B0604020202020204" pitchFamily="34" charset="0"/>
            </a:endParaRPr>
          </a:p>
        </p:txBody>
      </p:sp>
      <p:pic>
        <p:nvPicPr>
          <p:cNvPr id="8" name="図 7">
            <a:extLst>
              <a:ext uri="{FF2B5EF4-FFF2-40B4-BE49-F238E27FC236}">
                <a16:creationId xmlns:a16="http://schemas.microsoft.com/office/drawing/2014/main" id="{7216219A-8114-46BD-BC41-A676C6C194F9}"/>
              </a:ext>
            </a:extLst>
          </p:cNvPr>
          <p:cNvPicPr>
            <a:picLocks noChangeAspect="1"/>
          </p:cNvPicPr>
          <p:nvPr/>
        </p:nvPicPr>
        <p:blipFill>
          <a:blip r:embed="rId7"/>
          <a:stretch>
            <a:fillRect/>
          </a:stretch>
        </p:blipFill>
        <p:spPr>
          <a:xfrm>
            <a:off x="9939055" y="2734393"/>
            <a:ext cx="2139522" cy="2952000"/>
          </a:xfrm>
          <a:prstGeom prst="rect">
            <a:avLst/>
          </a:prstGeom>
        </p:spPr>
      </p:pic>
      <p:sp>
        <p:nvSpPr>
          <p:cNvPr id="18" name="テキスト ボックス 17">
            <a:extLst>
              <a:ext uri="{FF2B5EF4-FFF2-40B4-BE49-F238E27FC236}">
                <a16:creationId xmlns:a16="http://schemas.microsoft.com/office/drawing/2014/main" id="{C0D2D26F-CED8-4040-9B90-AFA0339B6A71}"/>
              </a:ext>
            </a:extLst>
          </p:cNvPr>
          <p:cNvSpPr txBox="1"/>
          <p:nvPr/>
        </p:nvSpPr>
        <p:spPr>
          <a:xfrm>
            <a:off x="10444428" y="5686393"/>
            <a:ext cx="1481188" cy="461665"/>
          </a:xfrm>
          <a:prstGeom prst="rect">
            <a:avLst/>
          </a:prstGeom>
          <a:noFill/>
        </p:spPr>
        <p:txBody>
          <a:bodyPr wrap="square" rtlCol="0">
            <a:spAutoFit/>
          </a:bodyPr>
          <a:lstStyle/>
          <a:p>
            <a:pPr>
              <a:spcAft>
                <a:spcPts val="600"/>
              </a:spcAft>
            </a:pPr>
            <a:r>
              <a:rPr kumimoji="1" lang="en-US" altLang="ja-JP" sz="2400" dirty="0">
                <a:latin typeface="Arial" panose="020B0604020202020204" pitchFamily="34" charset="0"/>
                <a:cs typeface="Arial" panose="020B0604020202020204" pitchFamily="34" charset="0"/>
              </a:rPr>
              <a:t>GBA-900</a:t>
            </a:r>
            <a:endParaRPr kumimoji="1" lang="ja-JP"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502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A9C6BE-343E-4F63-A2D0-C3E30777E62C}"/>
              </a:ext>
            </a:extLst>
          </p:cNvPr>
          <p:cNvSpPr txBox="1"/>
          <p:nvPr/>
        </p:nvSpPr>
        <p:spPr>
          <a:xfrm>
            <a:off x="97277" y="36757"/>
            <a:ext cx="11050621" cy="646331"/>
          </a:xfrm>
          <a:prstGeom prst="rect">
            <a:avLst/>
          </a:prstGeom>
          <a:noFill/>
        </p:spPr>
        <p:txBody>
          <a:bodyPr wrap="square" rtlCol="0">
            <a:spAutoFit/>
          </a:bodyPr>
          <a:lstStyle/>
          <a:p>
            <a:r>
              <a:rPr kumimoji="1" lang="en-US" altLang="ja-JP" sz="3600" b="1" u="sng" dirty="0">
                <a:latin typeface="Arial" panose="020B0604020202020204" pitchFamily="34" charset="0"/>
                <a:cs typeface="Arial" panose="020B0604020202020204" pitchFamily="34" charset="0"/>
              </a:rPr>
              <a:t>About Notificatio</a:t>
            </a:r>
            <a:r>
              <a:rPr lang="en-US" altLang="ja-JP" sz="3600" b="1" u="sng" dirty="0">
                <a:latin typeface="Arial" panose="020B0604020202020204" pitchFamily="34" charset="0"/>
                <a:cs typeface="Arial" panose="020B0604020202020204" pitchFamily="34" charset="0"/>
              </a:rPr>
              <a:t>ns</a:t>
            </a:r>
          </a:p>
        </p:txBody>
      </p:sp>
      <p:sp>
        <p:nvSpPr>
          <p:cNvPr id="6" name="Rectangle 1">
            <a:extLst>
              <a:ext uri="{FF2B5EF4-FFF2-40B4-BE49-F238E27FC236}">
                <a16:creationId xmlns:a16="http://schemas.microsoft.com/office/drawing/2014/main" id="{5D2DC05D-F64E-420D-8AA6-175AD3A8EB61}"/>
              </a:ext>
            </a:extLst>
          </p:cNvPr>
          <p:cNvSpPr>
            <a:spLocks noChangeArrowheads="1"/>
          </p:cNvSpPr>
          <p:nvPr/>
        </p:nvSpPr>
        <p:spPr bwMode="auto">
          <a:xfrm>
            <a:off x="460442" y="683088"/>
            <a:ext cx="11731558" cy="644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ja-JP" sz="2000" dirty="0">
                <a:solidFill>
                  <a:srgbClr val="222222"/>
                </a:solidFill>
                <a:cs typeface="Arial" panose="020B0604020202020204" pitchFamily="34" charset="0"/>
              </a:rPr>
              <a:t>If you do not receive notifications,</a:t>
            </a:r>
            <a:r>
              <a:rPr lang="ja-JP" altLang="en-US" sz="2000" dirty="0">
                <a:solidFill>
                  <a:srgbClr val="222222"/>
                </a:solidFill>
                <a:cs typeface="Arial" panose="020B0604020202020204" pitchFamily="34" charset="0"/>
              </a:rPr>
              <a:t> </a:t>
            </a:r>
            <a:r>
              <a:rPr lang="en-US" altLang="ja-JP" sz="2000" dirty="0">
                <a:solidFill>
                  <a:srgbClr val="222222"/>
                </a:solidFill>
                <a:cs typeface="Arial" panose="020B0604020202020204" pitchFamily="34" charset="0"/>
              </a:rPr>
              <a:t>please confirm the following points first.</a:t>
            </a:r>
          </a:p>
          <a:p>
            <a:endParaRPr kumimoji="0" lang="en-US" altLang="ja-JP" sz="1000" dirty="0">
              <a:solidFill>
                <a:srgbClr val="222222"/>
              </a:solidFill>
              <a:cs typeface="Arial" panose="020B0604020202020204" pitchFamily="34" charset="0"/>
            </a:endParaRPr>
          </a:p>
          <a:p>
            <a:r>
              <a:rPr kumimoji="0" lang="ja-JP" altLang="en-US" sz="1600" dirty="0">
                <a:solidFill>
                  <a:srgbClr val="222222"/>
                </a:solidFill>
                <a:cs typeface="Arial" panose="020B0604020202020204" pitchFamily="34" charset="0"/>
              </a:rPr>
              <a:t>●</a:t>
            </a:r>
            <a:r>
              <a:rPr kumimoji="0" lang="en-US" altLang="ja-JP" sz="1600" dirty="0">
                <a:solidFill>
                  <a:srgbClr val="222222"/>
                </a:solidFill>
                <a:cs typeface="Arial" panose="020B0604020202020204" pitchFamily="34" charset="0"/>
              </a:rPr>
              <a:t> Notification settings for smartphones</a:t>
            </a:r>
            <a:r>
              <a:rPr kumimoji="0" lang="ja-JP" altLang="en-US" sz="1600" dirty="0">
                <a:solidFill>
                  <a:srgbClr val="222222"/>
                </a:solidFill>
                <a:cs typeface="Arial" panose="020B0604020202020204" pitchFamily="34" charset="0"/>
              </a:rPr>
              <a:t>　</a:t>
            </a:r>
            <a:endParaRPr kumimoji="0" lang="en-US" altLang="ja-JP" sz="500" dirty="0">
              <a:solidFill>
                <a:srgbClr val="222222"/>
              </a:solidFill>
              <a:cs typeface="Arial" panose="020B0604020202020204" pitchFamily="34" charset="0"/>
            </a:endParaRPr>
          </a:p>
          <a:p>
            <a:r>
              <a:rPr kumimoji="0" lang="ja-JP" altLang="en-US" sz="500" dirty="0">
                <a:solidFill>
                  <a:srgbClr val="222222"/>
                </a:solidFill>
                <a:cs typeface="Arial" panose="020B0604020202020204" pitchFamily="34" charset="0"/>
              </a:rPr>
              <a:t>　</a:t>
            </a:r>
            <a:br>
              <a:rPr kumimoji="0" lang="ja-JP" altLang="ja-JP" sz="1600" b="0" i="0" u="none" strike="noStrike" cap="none" normalizeH="0" baseline="0" dirty="0">
                <a:ln>
                  <a:noFill/>
                </a:ln>
                <a:solidFill>
                  <a:schemeClr val="tx1"/>
                </a:solidFill>
                <a:effectLst/>
                <a:latin typeface="Arial" panose="020B0604020202020204" pitchFamily="34" charset="0"/>
              </a:rPr>
            </a:br>
            <a:r>
              <a:rPr kumimoji="0" lang="en-US" altLang="ja-JP" sz="2000" b="1" i="0" u="none" strike="noStrike" cap="none" normalizeH="0" baseline="0" dirty="0">
                <a:ln>
                  <a:noFill/>
                </a:ln>
                <a:solidFill>
                  <a:schemeClr val="tx1"/>
                </a:solidFill>
                <a:effectLst/>
                <a:latin typeface="Arial" panose="020B0604020202020204" pitchFamily="34" charset="0"/>
              </a:rPr>
              <a:t> </a:t>
            </a:r>
          </a:p>
          <a:p>
            <a:r>
              <a:rPr kumimoji="0" lang="ja-JP"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r>
              <a:rPr kumimoji="0" lang="en-US"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rPr>
              <a:t>Settings</a:t>
            </a:r>
            <a:r>
              <a:rPr kumimoji="0" lang="ja-JP"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ja-JP"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r>
              <a:rPr kumimoji="0" lang="ja-JP"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rPr>
              <a:t>Notifications</a:t>
            </a:r>
            <a:r>
              <a:rPr lang="en-US" altLang="ja-JP" dirty="0"/>
              <a:t> </a:t>
            </a:r>
            <a:r>
              <a:rPr lang="en-US" altLang="ja-JP" dirty="0">
                <a:cs typeface="Arial" panose="020B0604020202020204" pitchFamily="34" charset="0"/>
              </a:rPr>
              <a:t>- Show Previews - select "Always" or "When Unlocked" </a:t>
            </a:r>
            <a:r>
              <a:rPr kumimoji="0" lang="ja-JP" altLang="ja-JP" b="0" i="0" u="none" strike="noStrike" cap="none" normalizeH="0" baseline="0" dirty="0">
                <a:ln>
                  <a:noFill/>
                </a:ln>
                <a:solidFill>
                  <a:srgbClr val="222222"/>
                </a:solidFill>
                <a:effectLst/>
                <a:cs typeface="Arial" panose="020B0604020202020204" pitchFamily="34" charset="0"/>
              </a:rPr>
              <a:t>　</a:t>
            </a:r>
            <a:endParaRPr kumimoji="0" lang="en-US" altLang="ja-JP" dirty="0">
              <a:solidFill>
                <a:srgbClr val="222222"/>
              </a:solidFill>
              <a:cs typeface="Arial" panose="020B0604020202020204" pitchFamily="34" charset="0"/>
            </a:endParaRPr>
          </a:p>
          <a:p>
            <a:r>
              <a:rPr kumimoji="0" lang="ja-JP" altLang="en-US" sz="3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br>
              <a:rPr kumimoji="0" lang="ja-JP" altLang="ja-JP" sz="1600" b="0" i="0" u="none" strike="noStrike" cap="none" normalizeH="0" baseline="0" dirty="0">
                <a:ln>
                  <a:noFill/>
                </a:ln>
                <a:solidFill>
                  <a:schemeClr val="tx1"/>
                </a:solidFill>
                <a:effectLst/>
                <a:latin typeface="Arial" panose="020B0604020202020204" pitchFamily="34" charset="0"/>
              </a:rPr>
            </a:br>
            <a:r>
              <a:rPr kumimoji="0" lang="ja-JP"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r>
              <a:rPr kumimoji="0" lang="en-US" altLang="ja-JP" dirty="0">
                <a:solidFill>
                  <a:srgbClr val="222222"/>
                </a:solidFill>
                <a:cs typeface="Arial" panose="020B0604020202020204" pitchFamily="34" charset="0"/>
              </a:rPr>
              <a:t>Settings</a:t>
            </a:r>
            <a:r>
              <a:rPr kumimoji="0" lang="ja-JP" altLang="ja-JP" dirty="0">
                <a:solidFill>
                  <a:srgbClr val="222222"/>
                </a:solidFill>
                <a:cs typeface="Arial" panose="020B0604020202020204" pitchFamily="34" charset="0"/>
              </a:rPr>
              <a:t>→</a:t>
            </a:r>
            <a:r>
              <a:rPr kumimoji="0" lang="ja-JP" altLang="en-US" dirty="0">
                <a:solidFill>
                  <a:srgbClr val="222222"/>
                </a:solidFill>
                <a:cs typeface="Arial" panose="020B0604020202020204" pitchFamily="34" charset="0"/>
              </a:rPr>
              <a:t> </a:t>
            </a:r>
            <a:r>
              <a:rPr kumimoji="0" lang="en-US" altLang="ja-JP" dirty="0">
                <a:solidFill>
                  <a:srgbClr val="222222"/>
                </a:solidFill>
                <a:cs typeface="Arial" panose="020B0604020202020204" pitchFamily="34" charset="0"/>
              </a:rPr>
              <a:t>Notifications</a:t>
            </a:r>
          </a:p>
          <a:p>
            <a:r>
              <a:rPr kumimoji="0" lang="ja-JP" altLang="en-US" sz="1600" dirty="0">
                <a:solidFill>
                  <a:srgbClr val="222222"/>
                </a:solidFill>
                <a:cs typeface="Arial" panose="020B0604020202020204" pitchFamily="34" charset="0"/>
              </a:rPr>
              <a:t>　</a:t>
            </a:r>
            <a:r>
              <a:rPr kumimoji="0" lang="ja-JP" altLang="en-US" dirty="0">
                <a:solidFill>
                  <a:srgbClr val="222222"/>
                </a:solidFill>
                <a:cs typeface="Arial" panose="020B0604020202020204" pitchFamily="34" charset="0"/>
              </a:rPr>
              <a:t>＊</a:t>
            </a:r>
            <a:r>
              <a:rPr kumimoji="0" lang="en-US" altLang="ja-JP" dirty="0">
                <a:solidFill>
                  <a:srgbClr val="222222"/>
                </a:solidFill>
                <a:cs typeface="Arial" panose="020B0604020202020204" pitchFamily="34" charset="0"/>
              </a:rPr>
              <a:t> Please check the settings for apps that do not receive notifications.</a:t>
            </a:r>
          </a:p>
          <a:p>
            <a:r>
              <a:rPr lang="en-US" altLang="ja-JP" dirty="0"/>
              <a:t>   </a:t>
            </a:r>
            <a:r>
              <a:rPr lang="ja-JP" altLang="en-US" dirty="0"/>
              <a:t>　　　</a:t>
            </a:r>
            <a:r>
              <a:rPr lang="en-US" altLang="ja-JP" dirty="0"/>
              <a:t>example) Settings - Notifications - WhatsApp</a:t>
            </a:r>
            <a:r>
              <a:rPr lang="ja-JP" altLang="en-US" dirty="0"/>
              <a:t> </a:t>
            </a:r>
            <a:endParaRPr lang="en-US" altLang="ja-JP" dirty="0"/>
          </a:p>
          <a:p>
            <a:r>
              <a:rPr lang="en-US" altLang="ja-JP" dirty="0"/>
              <a:t>                   </a:t>
            </a:r>
            <a:r>
              <a:rPr lang="ja-JP" altLang="en-US" dirty="0"/>
              <a:t>　　　</a:t>
            </a:r>
            <a:r>
              <a:rPr lang="en-US" altLang="ja-JP" dirty="0"/>
              <a:t>Settings - Notifications - Phone</a:t>
            </a:r>
            <a:r>
              <a:rPr lang="ja-JP" altLang="en-US" dirty="0"/>
              <a:t>　</a:t>
            </a:r>
            <a:endParaRPr lang="en-US" altLang="ja-JP" dirty="0"/>
          </a:p>
          <a:p>
            <a:r>
              <a:rPr lang="ja-JP" altLang="en-US" sz="300" dirty="0"/>
              <a:t>　</a:t>
            </a:r>
            <a:endParaRPr lang="en-US" altLang="ja-JP" sz="1600" dirty="0"/>
          </a:p>
          <a:p>
            <a:r>
              <a:rPr lang="en-US" altLang="ja-JP" dirty="0"/>
              <a:t>  </a:t>
            </a:r>
            <a:r>
              <a:rPr lang="ja-JP" altLang="en-US" dirty="0"/>
              <a:t> </a:t>
            </a:r>
            <a:r>
              <a:rPr lang="en-US" altLang="ja-JP" dirty="0"/>
              <a:t>Turn on all "Allow Notifications", "Lock Screens", "Notification Center" and "Banner".</a:t>
            </a:r>
          </a:p>
          <a:p>
            <a:endParaRPr lang="en-US" altLang="ja-JP" sz="1000" dirty="0"/>
          </a:p>
          <a:p>
            <a:r>
              <a:rPr lang="en-US" altLang="ja-JP" sz="2000" b="1" dirty="0"/>
              <a:t> </a:t>
            </a:r>
          </a:p>
          <a:p>
            <a:r>
              <a:rPr lang="ja-JP" altLang="ja-JP" dirty="0">
                <a:solidFill>
                  <a:srgbClr val="222222"/>
                </a:solidFill>
                <a:cs typeface="Arial" panose="020B0604020202020204" pitchFamily="34" charset="0"/>
              </a:rPr>
              <a:t>・</a:t>
            </a:r>
            <a:r>
              <a:rPr lang="en-US" altLang="ja-JP" dirty="0">
                <a:solidFill>
                  <a:srgbClr val="222222"/>
                </a:solidFill>
                <a:cs typeface="Arial" panose="020B0604020202020204" pitchFamily="34" charset="0"/>
              </a:rPr>
              <a:t>Settings </a:t>
            </a:r>
            <a:r>
              <a:rPr lang="ja-JP" altLang="en-US" dirty="0">
                <a:solidFill>
                  <a:srgbClr val="222222"/>
                </a:solidFill>
                <a:cs typeface="Arial" panose="020B0604020202020204" pitchFamily="34" charset="0"/>
              </a:rPr>
              <a:t>→  </a:t>
            </a:r>
            <a:r>
              <a:rPr lang="en-US" altLang="ja-JP" dirty="0">
                <a:solidFill>
                  <a:srgbClr val="222222"/>
                </a:solidFill>
                <a:cs typeface="Arial" panose="020B0604020202020204" pitchFamily="34" charset="0"/>
              </a:rPr>
              <a:t>Apps and notifications </a:t>
            </a:r>
            <a:r>
              <a:rPr lang="ja-JP" altLang="en-US" dirty="0">
                <a:solidFill>
                  <a:srgbClr val="222222"/>
                </a:solidFill>
                <a:cs typeface="Arial" panose="020B0604020202020204" pitchFamily="34" charset="0"/>
              </a:rPr>
              <a:t>→ </a:t>
            </a:r>
            <a:r>
              <a:rPr lang="en-US" altLang="ja-JP" dirty="0">
                <a:solidFill>
                  <a:srgbClr val="222222"/>
                </a:solidFill>
                <a:cs typeface="Arial" panose="020B0604020202020204" pitchFamily="34" charset="0"/>
              </a:rPr>
              <a:t>Select “MOVE” app</a:t>
            </a:r>
            <a:r>
              <a:rPr lang="ja-JP" altLang="en-US" dirty="0">
                <a:solidFill>
                  <a:srgbClr val="222222"/>
                </a:solidFill>
                <a:cs typeface="Arial" panose="020B0604020202020204" pitchFamily="34" charset="0"/>
              </a:rPr>
              <a:t> → </a:t>
            </a:r>
            <a:r>
              <a:rPr lang="en-US" altLang="ja-JP" dirty="0">
                <a:solidFill>
                  <a:srgbClr val="222222"/>
                </a:solidFill>
                <a:cs typeface="Arial" panose="020B0604020202020204" pitchFamily="34" charset="0"/>
              </a:rPr>
              <a:t>Permissions </a:t>
            </a:r>
          </a:p>
          <a:p>
            <a:r>
              <a:rPr lang="ja-JP" altLang="en-US" dirty="0">
                <a:solidFill>
                  <a:srgbClr val="222222"/>
                </a:solidFill>
                <a:cs typeface="Arial" panose="020B0604020202020204" pitchFamily="34" charset="0"/>
              </a:rPr>
              <a:t>　→ </a:t>
            </a:r>
            <a:r>
              <a:rPr lang="en-US" altLang="ja-JP" dirty="0">
                <a:solidFill>
                  <a:srgbClr val="222222"/>
                </a:solidFill>
                <a:cs typeface="Arial" panose="020B0604020202020204" pitchFamily="34" charset="0"/>
              </a:rPr>
              <a:t>All permits such as “Telephone” are ON.</a:t>
            </a:r>
          </a:p>
          <a:p>
            <a:endParaRPr lang="en-US" altLang="ja-JP" sz="300" dirty="0">
              <a:solidFill>
                <a:srgbClr val="222222"/>
              </a:solidFill>
              <a:cs typeface="Arial" panose="020B0604020202020204" pitchFamily="34" charset="0"/>
            </a:endParaRPr>
          </a:p>
          <a:p>
            <a:r>
              <a:rPr lang="en-US" altLang="ja-JP" sz="1600" dirty="0">
                <a:solidFill>
                  <a:srgbClr val="222222"/>
                </a:solidFill>
                <a:cs typeface="Arial" panose="020B0604020202020204" pitchFamily="34" charset="0"/>
              </a:rPr>
              <a:t>  </a:t>
            </a:r>
            <a:r>
              <a:rPr lang="en-US" altLang="ja-JP" dirty="0">
                <a:solidFill>
                  <a:srgbClr val="222222"/>
                </a:solidFill>
                <a:cs typeface="Arial" panose="020B0604020202020204" pitchFamily="34" charset="0"/>
              </a:rPr>
              <a:t>* Please also check other apps that do not receive notifications, such as the "email app".</a:t>
            </a:r>
          </a:p>
          <a:p>
            <a:endParaRPr lang="en-US" altLang="ja-JP" sz="500" dirty="0">
              <a:solidFill>
                <a:srgbClr val="222222"/>
              </a:solidFill>
              <a:cs typeface="Arial" panose="020B0604020202020204" pitchFamily="34" charset="0"/>
            </a:endParaRPr>
          </a:p>
          <a:p>
            <a:r>
              <a:rPr lang="en-US" altLang="ja-JP" sz="1600" dirty="0">
                <a:solidFill>
                  <a:srgbClr val="222222"/>
                </a:solidFill>
                <a:cs typeface="Arial" panose="020B0604020202020204" pitchFamily="34" charset="0"/>
              </a:rPr>
              <a:t> </a:t>
            </a:r>
            <a:r>
              <a:rPr lang="ja-JP" altLang="en-US" dirty="0">
                <a:solidFill>
                  <a:srgbClr val="222222"/>
                </a:solidFill>
                <a:cs typeface="Arial" panose="020B0604020202020204" pitchFamily="34" charset="0"/>
              </a:rPr>
              <a:t>・</a:t>
            </a:r>
            <a:r>
              <a:rPr lang="en-US" altLang="ja-JP" dirty="0">
                <a:solidFill>
                  <a:srgbClr val="222222"/>
                </a:solidFill>
                <a:cs typeface="Arial" panose="020B0604020202020204" pitchFamily="34" charset="0"/>
              </a:rPr>
              <a:t>Special access notification settings (model dependent)</a:t>
            </a:r>
          </a:p>
          <a:p>
            <a:endParaRPr lang="en-US" altLang="ja-JP" sz="300" dirty="0">
              <a:solidFill>
                <a:srgbClr val="222222"/>
              </a:solidFill>
              <a:cs typeface="Arial" panose="020B0604020202020204" pitchFamily="34" charset="0"/>
            </a:endParaRPr>
          </a:p>
          <a:p>
            <a:r>
              <a:rPr lang="ja-JP" altLang="en-US" sz="1600" dirty="0">
                <a:solidFill>
                  <a:srgbClr val="222222"/>
                </a:solidFill>
                <a:cs typeface="Arial" panose="020B0604020202020204" pitchFamily="34" charset="0"/>
              </a:rPr>
              <a:t> </a:t>
            </a:r>
            <a:r>
              <a:rPr lang="ja-JP" altLang="en-US" dirty="0">
                <a:solidFill>
                  <a:srgbClr val="222222"/>
                </a:solidFill>
                <a:cs typeface="Arial" panose="020B0604020202020204" pitchFamily="34" charset="0"/>
              </a:rPr>
              <a:t>・</a:t>
            </a:r>
            <a:r>
              <a:rPr lang="en-US" altLang="ja-JP" dirty="0">
                <a:solidFill>
                  <a:srgbClr val="222222"/>
                </a:solidFill>
                <a:cs typeface="Arial" panose="020B0604020202020204" pitchFamily="34" charset="0"/>
              </a:rPr>
              <a:t>Settings</a:t>
            </a:r>
            <a:r>
              <a:rPr lang="ja-JP" altLang="en-US" dirty="0">
                <a:solidFill>
                  <a:srgbClr val="222222"/>
                </a:solidFill>
                <a:cs typeface="Arial" panose="020B0604020202020204" pitchFamily="34" charset="0"/>
              </a:rPr>
              <a:t> → </a:t>
            </a:r>
            <a:r>
              <a:rPr lang="en-US" altLang="ja-JP" dirty="0">
                <a:solidFill>
                  <a:srgbClr val="222222"/>
                </a:solidFill>
                <a:cs typeface="Arial" panose="020B0604020202020204" pitchFamily="34" charset="0"/>
              </a:rPr>
              <a:t>Special app access</a:t>
            </a:r>
            <a:r>
              <a:rPr lang="ja-JP" altLang="en-US" dirty="0">
                <a:solidFill>
                  <a:srgbClr val="222222"/>
                </a:solidFill>
                <a:cs typeface="Arial" panose="020B0604020202020204" pitchFamily="34" charset="0"/>
              </a:rPr>
              <a:t> → </a:t>
            </a:r>
            <a:r>
              <a:rPr lang="en-US" altLang="ja-JP" dirty="0">
                <a:solidFill>
                  <a:srgbClr val="222222"/>
                </a:solidFill>
                <a:cs typeface="Arial" panose="020B0604020202020204" pitchFamily="34" charset="0"/>
              </a:rPr>
              <a:t>Notification access </a:t>
            </a:r>
            <a:r>
              <a:rPr lang="ja-JP" altLang="en-US" dirty="0">
                <a:solidFill>
                  <a:srgbClr val="222222"/>
                </a:solidFill>
                <a:cs typeface="Arial" panose="020B0604020202020204" pitchFamily="34" charset="0"/>
              </a:rPr>
              <a:t>→ </a:t>
            </a:r>
            <a:r>
              <a:rPr lang="en-US" altLang="ja-JP" dirty="0">
                <a:solidFill>
                  <a:srgbClr val="222222"/>
                </a:solidFill>
                <a:cs typeface="Arial" panose="020B0604020202020204" pitchFamily="34" charset="0"/>
              </a:rPr>
              <a:t>MOVE</a:t>
            </a:r>
            <a:r>
              <a:rPr lang="ja-JP" altLang="en-US" dirty="0">
                <a:solidFill>
                  <a:srgbClr val="222222"/>
                </a:solidFill>
                <a:cs typeface="Arial" panose="020B0604020202020204" pitchFamily="34" charset="0"/>
              </a:rPr>
              <a:t> → </a:t>
            </a:r>
            <a:r>
              <a:rPr lang="en-US" altLang="ja-JP" dirty="0">
                <a:solidFill>
                  <a:srgbClr val="222222"/>
                </a:solidFill>
                <a:cs typeface="Arial" panose="020B0604020202020204" pitchFamily="34" charset="0"/>
              </a:rPr>
              <a:t>ON</a:t>
            </a:r>
          </a:p>
          <a:p>
            <a:endParaRPr lang="en-US" altLang="ja-JP" sz="800" dirty="0">
              <a:solidFill>
                <a:srgbClr val="222222"/>
              </a:solidFill>
              <a:cs typeface="Arial" panose="020B0604020202020204" pitchFamily="34" charset="0"/>
            </a:endParaRPr>
          </a:p>
          <a:p>
            <a:r>
              <a:rPr lang="ja-JP" altLang="en-US" dirty="0">
                <a:solidFill>
                  <a:srgbClr val="222222"/>
                </a:solidFill>
                <a:cs typeface="Arial" panose="020B0604020202020204" pitchFamily="34" charset="0"/>
              </a:rPr>
              <a:t>　</a:t>
            </a:r>
            <a:r>
              <a:rPr lang="en-US" altLang="ja-JP" dirty="0">
                <a:solidFill>
                  <a:srgbClr val="222222"/>
                </a:solidFill>
                <a:cs typeface="Arial" panose="020B0604020202020204" pitchFamily="34" charset="0"/>
              </a:rPr>
              <a:t>※</a:t>
            </a:r>
            <a:r>
              <a:rPr lang="en-US" altLang="ja-JP" dirty="0"/>
              <a:t> “Special app access" is displayed when you display the settings of your smartphone </a:t>
            </a:r>
          </a:p>
          <a:p>
            <a:r>
              <a:rPr lang="en-US" altLang="ja-JP" dirty="0"/>
              <a:t>        and search for "special access" or "special app access" using the search mark. </a:t>
            </a:r>
          </a:p>
          <a:p>
            <a:endParaRPr lang="en-US" altLang="ja-JP" sz="500" dirty="0">
              <a:solidFill>
                <a:srgbClr val="222222"/>
              </a:solidFill>
              <a:cs typeface="Arial" panose="020B0604020202020204" pitchFamily="34" charset="0"/>
            </a:endParaRPr>
          </a:p>
          <a:p>
            <a:r>
              <a:rPr lang="ja-JP" altLang="en-US" sz="1600" dirty="0">
                <a:solidFill>
                  <a:srgbClr val="222222"/>
                </a:solidFill>
                <a:cs typeface="Arial" panose="020B0604020202020204" pitchFamily="34" charset="0"/>
              </a:rPr>
              <a:t>　</a:t>
            </a:r>
            <a:r>
              <a:rPr lang="en-US" altLang="ja-JP" dirty="0">
                <a:solidFill>
                  <a:srgbClr val="222222"/>
                </a:solidFill>
                <a:cs typeface="Arial" panose="020B0604020202020204" pitchFamily="34" charset="0"/>
              </a:rPr>
              <a:t>※The displayed contents differ depending on the smartphone and OS version, </a:t>
            </a:r>
          </a:p>
          <a:p>
            <a:r>
              <a:rPr lang="en-US" altLang="ja-JP" dirty="0">
                <a:solidFill>
                  <a:srgbClr val="222222"/>
                </a:solidFill>
                <a:cs typeface="Arial" panose="020B0604020202020204" pitchFamily="34" charset="0"/>
              </a:rPr>
              <a:t>        so please check with your carrier or smartphone manufacturer for details.</a:t>
            </a:r>
            <a:endParaRPr kumimoji="0" lang="en-US" altLang="ja-JP" b="0" i="0" u="none" strike="noStrike" cap="none" normalizeH="0" baseline="0" dirty="0">
              <a:ln>
                <a:noFill/>
              </a:ln>
              <a:solidFill>
                <a:schemeClr val="tx1"/>
              </a:solidFill>
              <a:effectLst/>
            </a:endParaRPr>
          </a:p>
        </p:txBody>
      </p:sp>
      <p:pic>
        <p:nvPicPr>
          <p:cNvPr id="5" name="図 4">
            <a:extLst>
              <a:ext uri="{FF2B5EF4-FFF2-40B4-BE49-F238E27FC236}">
                <a16:creationId xmlns:a16="http://schemas.microsoft.com/office/drawing/2014/main" id="{419938D8-B55A-4FEA-A79B-814E24B71B05}"/>
              </a:ext>
            </a:extLst>
          </p:cNvPr>
          <p:cNvPicPr>
            <a:picLocks noChangeAspect="1"/>
          </p:cNvPicPr>
          <p:nvPr/>
        </p:nvPicPr>
        <p:blipFill>
          <a:blip r:embed="rId2"/>
          <a:stretch>
            <a:fillRect/>
          </a:stretch>
        </p:blipFill>
        <p:spPr>
          <a:xfrm>
            <a:off x="9736860" y="4075331"/>
            <a:ext cx="2375517" cy="2628000"/>
          </a:xfrm>
          <a:prstGeom prst="rect">
            <a:avLst/>
          </a:prstGeom>
          <a:ln>
            <a:solidFill>
              <a:schemeClr val="tx1"/>
            </a:solidFill>
          </a:ln>
        </p:spPr>
      </p:pic>
      <p:pic>
        <p:nvPicPr>
          <p:cNvPr id="3" name="図 2">
            <a:extLst>
              <a:ext uri="{FF2B5EF4-FFF2-40B4-BE49-F238E27FC236}">
                <a16:creationId xmlns:a16="http://schemas.microsoft.com/office/drawing/2014/main" id="{8FE682F0-92A5-440C-9214-36A006973359}"/>
              </a:ext>
            </a:extLst>
          </p:cNvPr>
          <p:cNvPicPr>
            <a:picLocks noChangeAspect="1"/>
          </p:cNvPicPr>
          <p:nvPr/>
        </p:nvPicPr>
        <p:blipFill>
          <a:blip r:embed="rId3"/>
          <a:stretch>
            <a:fillRect/>
          </a:stretch>
        </p:blipFill>
        <p:spPr>
          <a:xfrm>
            <a:off x="9736860" y="1017000"/>
            <a:ext cx="2404597" cy="2412000"/>
          </a:xfrm>
          <a:prstGeom prst="rect">
            <a:avLst/>
          </a:prstGeom>
          <a:ln>
            <a:solidFill>
              <a:schemeClr val="tx1">
                <a:lumMod val="85000"/>
                <a:lumOff val="15000"/>
              </a:schemeClr>
            </a:solidFill>
          </a:ln>
        </p:spPr>
      </p:pic>
      <p:sp>
        <p:nvSpPr>
          <p:cNvPr id="7" name="テキスト ボックス 6">
            <a:extLst>
              <a:ext uri="{FF2B5EF4-FFF2-40B4-BE49-F238E27FC236}">
                <a16:creationId xmlns:a16="http://schemas.microsoft.com/office/drawing/2014/main" id="{1E04FD91-4330-4C93-87A1-D3054BE32251}"/>
              </a:ext>
            </a:extLst>
          </p:cNvPr>
          <p:cNvSpPr txBox="1"/>
          <p:nvPr/>
        </p:nvSpPr>
        <p:spPr>
          <a:xfrm>
            <a:off x="11794259" y="0"/>
            <a:ext cx="459921" cy="400110"/>
          </a:xfrm>
          <a:prstGeom prst="rect">
            <a:avLst/>
          </a:prstGeom>
          <a:noFill/>
        </p:spPr>
        <p:txBody>
          <a:bodyPr wrap="square" rtlCol="0">
            <a:spAutoFit/>
          </a:bodyPr>
          <a:lstStyle/>
          <a:p>
            <a:r>
              <a:rPr kumimoji="1" lang="en-US" altLang="ja-JP" sz="2000" dirty="0"/>
              <a:t>10</a:t>
            </a:r>
            <a:endParaRPr kumimoji="1" lang="ja-JP" altLang="en-US" sz="2000" dirty="0"/>
          </a:p>
        </p:txBody>
      </p:sp>
      <p:sp>
        <p:nvSpPr>
          <p:cNvPr id="8" name="四角形: 角を丸くする 7">
            <a:extLst>
              <a:ext uri="{FF2B5EF4-FFF2-40B4-BE49-F238E27FC236}">
                <a16:creationId xmlns:a16="http://schemas.microsoft.com/office/drawing/2014/main" id="{2F971236-DB26-4783-9EDF-73F6385EF435}"/>
              </a:ext>
            </a:extLst>
          </p:cNvPr>
          <p:cNvSpPr/>
          <p:nvPr/>
        </p:nvSpPr>
        <p:spPr>
          <a:xfrm>
            <a:off x="579267" y="3633107"/>
            <a:ext cx="1883900" cy="332115"/>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Arial" panose="020B0604020202020204" pitchFamily="34" charset="0"/>
                <a:cs typeface="Arial" panose="020B0604020202020204" pitchFamily="34" charset="0"/>
              </a:rPr>
              <a:t>&lt; Android&gt;</a:t>
            </a:r>
          </a:p>
        </p:txBody>
      </p:sp>
      <p:sp>
        <p:nvSpPr>
          <p:cNvPr id="9" name="四角形: 角を丸くする 8">
            <a:extLst>
              <a:ext uri="{FF2B5EF4-FFF2-40B4-BE49-F238E27FC236}">
                <a16:creationId xmlns:a16="http://schemas.microsoft.com/office/drawing/2014/main" id="{3F665AD9-3C71-4F6A-9A91-F729016F2426}"/>
              </a:ext>
            </a:extLst>
          </p:cNvPr>
          <p:cNvSpPr/>
          <p:nvPr/>
        </p:nvSpPr>
        <p:spPr>
          <a:xfrm>
            <a:off x="579267" y="1483178"/>
            <a:ext cx="1883900" cy="332115"/>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Arial" panose="020B0604020202020204" pitchFamily="34" charset="0"/>
                <a:cs typeface="Arial" panose="020B0604020202020204" pitchFamily="34" charset="0"/>
              </a:rPr>
              <a:t>&lt; iPhone&gt;</a:t>
            </a:r>
          </a:p>
        </p:txBody>
      </p:sp>
    </p:spTree>
    <p:extLst>
      <p:ext uri="{BB962C8B-B14F-4D97-AF65-F5344CB8AC3E}">
        <p14:creationId xmlns:p14="http://schemas.microsoft.com/office/powerpoint/2010/main" val="2120015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A9C6BE-343E-4F63-A2D0-C3E30777E62C}"/>
              </a:ext>
            </a:extLst>
          </p:cNvPr>
          <p:cNvSpPr txBox="1"/>
          <p:nvPr/>
        </p:nvSpPr>
        <p:spPr>
          <a:xfrm>
            <a:off x="97277" y="36757"/>
            <a:ext cx="11050621" cy="646331"/>
          </a:xfrm>
          <a:prstGeom prst="rect">
            <a:avLst/>
          </a:prstGeom>
          <a:noFill/>
        </p:spPr>
        <p:txBody>
          <a:bodyPr wrap="square" rtlCol="0">
            <a:spAutoFit/>
          </a:bodyPr>
          <a:lstStyle/>
          <a:p>
            <a:r>
              <a:rPr kumimoji="1" lang="en-US" altLang="ja-JP" sz="3600" b="1" u="sng" dirty="0">
                <a:latin typeface="Arial" panose="020B0604020202020204" pitchFamily="34" charset="0"/>
                <a:cs typeface="Arial" panose="020B0604020202020204" pitchFamily="34" charset="0"/>
              </a:rPr>
              <a:t>About Notificatio</a:t>
            </a:r>
            <a:r>
              <a:rPr lang="en-US" altLang="ja-JP" sz="3600" b="1" u="sng" dirty="0">
                <a:latin typeface="Arial" panose="020B0604020202020204" pitchFamily="34" charset="0"/>
                <a:cs typeface="Arial" panose="020B0604020202020204" pitchFamily="34" charset="0"/>
              </a:rPr>
              <a:t>ns</a:t>
            </a:r>
          </a:p>
        </p:txBody>
      </p:sp>
      <p:sp>
        <p:nvSpPr>
          <p:cNvPr id="7" name="テキスト ボックス 6">
            <a:extLst>
              <a:ext uri="{FF2B5EF4-FFF2-40B4-BE49-F238E27FC236}">
                <a16:creationId xmlns:a16="http://schemas.microsoft.com/office/drawing/2014/main" id="{1E04FD91-4330-4C93-87A1-D3054BE32251}"/>
              </a:ext>
            </a:extLst>
          </p:cNvPr>
          <p:cNvSpPr txBox="1"/>
          <p:nvPr/>
        </p:nvSpPr>
        <p:spPr>
          <a:xfrm>
            <a:off x="11794259" y="0"/>
            <a:ext cx="459921" cy="400110"/>
          </a:xfrm>
          <a:prstGeom prst="rect">
            <a:avLst/>
          </a:prstGeom>
          <a:noFill/>
        </p:spPr>
        <p:txBody>
          <a:bodyPr wrap="square" rtlCol="0">
            <a:spAutoFit/>
          </a:bodyPr>
          <a:lstStyle/>
          <a:p>
            <a:r>
              <a:rPr kumimoji="1" lang="en-US" altLang="ja-JP" sz="2000" dirty="0"/>
              <a:t>11</a:t>
            </a:r>
            <a:endParaRPr kumimoji="1" lang="ja-JP" altLang="en-US" sz="2000" dirty="0"/>
          </a:p>
        </p:txBody>
      </p:sp>
      <p:grpSp>
        <p:nvGrpSpPr>
          <p:cNvPr id="10" name="グループ化 9">
            <a:extLst>
              <a:ext uri="{FF2B5EF4-FFF2-40B4-BE49-F238E27FC236}">
                <a16:creationId xmlns:a16="http://schemas.microsoft.com/office/drawing/2014/main" id="{1C1C8A79-34C8-4DF1-A38B-8BCE04989217}"/>
              </a:ext>
            </a:extLst>
          </p:cNvPr>
          <p:cNvGrpSpPr/>
          <p:nvPr/>
        </p:nvGrpSpPr>
        <p:grpSpPr>
          <a:xfrm>
            <a:off x="1240728" y="3785017"/>
            <a:ext cx="9451915" cy="2728905"/>
            <a:chOff x="2328134" y="5938187"/>
            <a:chExt cx="7768283" cy="1196770"/>
          </a:xfrm>
          <a:solidFill>
            <a:srgbClr val="FFCCCC"/>
          </a:solidFill>
        </p:grpSpPr>
        <p:sp>
          <p:nvSpPr>
            <p:cNvPr id="11" name="四角形: 角を丸くする 10">
              <a:extLst>
                <a:ext uri="{FF2B5EF4-FFF2-40B4-BE49-F238E27FC236}">
                  <a16:creationId xmlns:a16="http://schemas.microsoft.com/office/drawing/2014/main" id="{589CD411-5C25-45FE-AEA6-3FADE06D39BA}"/>
                </a:ext>
              </a:extLst>
            </p:cNvPr>
            <p:cNvSpPr/>
            <p:nvPr/>
          </p:nvSpPr>
          <p:spPr>
            <a:xfrm>
              <a:off x="2328134" y="5938187"/>
              <a:ext cx="7768283" cy="119677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300" dirty="0">
                <a:solidFill>
                  <a:schemeClr val="tx1"/>
                </a:solidFill>
                <a:latin typeface="Arial" panose="020B0604020202020204" pitchFamily="34" charset="0"/>
                <a:cs typeface="Arial" panose="020B0604020202020204" pitchFamily="34" charset="0"/>
              </a:endParaRPr>
            </a:p>
          </p:txBody>
        </p:sp>
        <p:sp>
          <p:nvSpPr>
            <p:cNvPr id="12" name="正方形/長方形 11">
              <a:extLst>
                <a:ext uri="{FF2B5EF4-FFF2-40B4-BE49-F238E27FC236}">
                  <a16:creationId xmlns:a16="http://schemas.microsoft.com/office/drawing/2014/main" id="{91F84659-D5A6-4CC4-8EE7-FBA9B231B8A9}"/>
                </a:ext>
              </a:extLst>
            </p:cNvPr>
            <p:cNvSpPr/>
            <p:nvPr/>
          </p:nvSpPr>
          <p:spPr>
            <a:xfrm>
              <a:off x="2875805" y="6045766"/>
              <a:ext cx="6885500" cy="9169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2000" dirty="0">
                  <a:solidFill>
                    <a:schemeClr val="tx1"/>
                  </a:solidFill>
                  <a:latin typeface="Arial" panose="020B0604020202020204" pitchFamily="34" charset="0"/>
                  <a:cs typeface="Arial" panose="020B0604020202020204" pitchFamily="34" charset="0"/>
                </a:rPr>
                <a:t>&lt; Reference URL &gt;</a:t>
              </a:r>
            </a:p>
            <a:p>
              <a:endParaRPr lang="en-US" altLang="ja-JP" sz="800" dirty="0">
                <a:solidFill>
                  <a:schemeClr val="tx1"/>
                </a:solidFill>
                <a:latin typeface="Arial" panose="020B0604020202020204" pitchFamily="34" charset="0"/>
                <a:cs typeface="Arial" panose="020B0604020202020204" pitchFamily="34" charset="0"/>
              </a:endParaRPr>
            </a:p>
            <a:p>
              <a:r>
                <a:rPr lang="en-US" altLang="ja-JP" dirty="0">
                  <a:solidFill>
                    <a:schemeClr val="tx1"/>
                  </a:solidFill>
                  <a:latin typeface="Arial" panose="020B0604020202020204" pitchFamily="34" charset="0"/>
                  <a:cs typeface="Arial" panose="020B0604020202020204" pitchFamily="34" charset="0"/>
                  <a:hlinkClick r:id="rId2"/>
                </a:rPr>
                <a:t>https://support.casio.com/en/support/faqlist.php?cid=009001020</a:t>
              </a:r>
              <a:endParaRPr lang="en-US" altLang="ja-JP" dirty="0">
                <a:solidFill>
                  <a:schemeClr val="tx1"/>
                </a:solidFill>
                <a:latin typeface="Arial" panose="020B0604020202020204" pitchFamily="34" charset="0"/>
                <a:cs typeface="Arial" panose="020B0604020202020204" pitchFamily="34" charset="0"/>
              </a:endParaRPr>
            </a:p>
            <a:p>
              <a:r>
                <a:rPr lang="en-US" altLang="ja-JP" dirty="0">
                  <a:solidFill>
                    <a:schemeClr val="tx1"/>
                  </a:solidFill>
                  <a:latin typeface="Arial" panose="020B0604020202020204" pitchFamily="34" charset="0"/>
                  <a:cs typeface="Arial" panose="020B0604020202020204" pitchFamily="34" charset="0"/>
                </a:rPr>
                <a:t>https://support.casio.com/en/support/faqlist.php?cid=009001022</a:t>
              </a:r>
            </a:p>
            <a:p>
              <a:r>
                <a:rPr lang="en-US" altLang="ja-JP" dirty="0">
                  <a:solidFill>
                    <a:schemeClr val="tx1"/>
                  </a:solidFill>
                  <a:latin typeface="Arial" panose="020B0604020202020204" pitchFamily="34" charset="0"/>
                  <a:cs typeface="Arial" panose="020B0604020202020204" pitchFamily="34" charset="0"/>
                  <a:hlinkClick r:id="rId3"/>
                </a:rPr>
                <a:t>https://support.casio.com/en/support/faqlist.php?cid=009001023</a:t>
              </a:r>
              <a:endParaRPr lang="en-US" altLang="ja-JP" dirty="0">
                <a:solidFill>
                  <a:schemeClr val="tx1"/>
                </a:solidFill>
                <a:latin typeface="Arial" panose="020B0604020202020204" pitchFamily="34" charset="0"/>
                <a:cs typeface="Arial" panose="020B0604020202020204" pitchFamily="34" charset="0"/>
              </a:endParaRPr>
            </a:p>
            <a:p>
              <a:endParaRPr lang="en-US" altLang="ja-JP" dirty="0">
                <a:solidFill>
                  <a:schemeClr val="tx1"/>
                </a:solidFill>
                <a:latin typeface="Arial" panose="020B0604020202020204" pitchFamily="34" charset="0"/>
                <a:cs typeface="Arial" panose="020B0604020202020204" pitchFamily="34" charset="0"/>
              </a:endParaRPr>
            </a:p>
            <a:p>
              <a:endParaRPr lang="en-US" altLang="ja-JP" sz="800" dirty="0">
                <a:solidFill>
                  <a:schemeClr val="tx1"/>
                </a:solidFill>
                <a:latin typeface="Arial" panose="020B0604020202020204" pitchFamily="34" charset="0"/>
                <a:cs typeface="Arial" panose="020B0604020202020204" pitchFamily="34" charset="0"/>
              </a:endParaRPr>
            </a:p>
            <a:p>
              <a:r>
                <a:rPr lang="ja-JP" altLang="en-US" dirty="0">
                  <a:solidFill>
                    <a:srgbClr val="003296"/>
                  </a:solidFill>
                  <a:latin typeface="Arial" panose="020B0604020202020204" pitchFamily="34" charset="0"/>
                  <a:cs typeface="Arial" panose="020B0604020202020204" pitchFamily="34" charset="0"/>
                </a:rPr>
                <a:t>・</a:t>
              </a:r>
              <a:r>
                <a:rPr lang="en-US" altLang="ja-JP" i="0" u="none" strike="noStrike" dirty="0">
                  <a:solidFill>
                    <a:srgbClr val="003296"/>
                  </a:solidFill>
                  <a:effectLst/>
                  <a:latin typeface="Arial" panose="020B0604020202020204" pitchFamily="34" charset="0"/>
                  <a:cs typeface="Arial" panose="020B0604020202020204" pitchFamily="34" charset="0"/>
                </a:rPr>
                <a:t>Connections and notifications in general</a:t>
              </a:r>
              <a:endParaRPr lang="en-US" altLang="ja-JP" i="0" dirty="0">
                <a:solidFill>
                  <a:srgbClr val="003297"/>
                </a:solidFill>
                <a:effectLst/>
                <a:latin typeface="Arial" panose="020B0604020202020204" pitchFamily="34" charset="0"/>
                <a:cs typeface="Arial" panose="020B0604020202020204" pitchFamily="34" charset="0"/>
              </a:endParaRPr>
            </a:p>
            <a:p>
              <a:endParaRPr lang="en-US" altLang="ja-JP" sz="1500" dirty="0">
                <a:solidFill>
                  <a:schemeClr val="tx1"/>
                </a:solidFill>
                <a:latin typeface="Arial" panose="020B0604020202020204" pitchFamily="34" charset="0"/>
                <a:cs typeface="Arial" panose="020B0604020202020204" pitchFamily="34" charset="0"/>
              </a:endParaRPr>
            </a:p>
          </p:txBody>
        </p:sp>
      </p:grpSp>
      <p:pic>
        <p:nvPicPr>
          <p:cNvPr id="13" name="図 12">
            <a:extLst>
              <a:ext uri="{FF2B5EF4-FFF2-40B4-BE49-F238E27FC236}">
                <a16:creationId xmlns:a16="http://schemas.microsoft.com/office/drawing/2014/main" id="{4B7F5FCF-E6C2-4839-9E7F-710A842CE395}"/>
              </a:ext>
            </a:extLst>
          </p:cNvPr>
          <p:cNvPicPr>
            <a:picLocks noChangeAspect="1"/>
          </p:cNvPicPr>
          <p:nvPr/>
        </p:nvPicPr>
        <p:blipFill>
          <a:blip r:embed="rId4"/>
          <a:stretch>
            <a:fillRect/>
          </a:stretch>
        </p:blipFill>
        <p:spPr>
          <a:xfrm>
            <a:off x="7444343" y="917856"/>
            <a:ext cx="2376975" cy="2448000"/>
          </a:xfrm>
          <a:prstGeom prst="rect">
            <a:avLst/>
          </a:prstGeom>
        </p:spPr>
      </p:pic>
      <p:pic>
        <p:nvPicPr>
          <p:cNvPr id="14" name="図 13">
            <a:extLst>
              <a:ext uri="{FF2B5EF4-FFF2-40B4-BE49-F238E27FC236}">
                <a16:creationId xmlns:a16="http://schemas.microsoft.com/office/drawing/2014/main" id="{2C378657-3E27-4E7E-9E11-A5D4FD0AAA87}"/>
              </a:ext>
            </a:extLst>
          </p:cNvPr>
          <p:cNvPicPr>
            <a:picLocks noChangeAspect="1"/>
          </p:cNvPicPr>
          <p:nvPr/>
        </p:nvPicPr>
        <p:blipFill>
          <a:blip r:embed="rId5"/>
          <a:stretch>
            <a:fillRect/>
          </a:stretch>
        </p:blipFill>
        <p:spPr>
          <a:xfrm>
            <a:off x="2550066" y="949469"/>
            <a:ext cx="2197591" cy="2448000"/>
          </a:xfrm>
          <a:prstGeom prst="rect">
            <a:avLst/>
          </a:prstGeom>
        </p:spPr>
      </p:pic>
      <p:pic>
        <p:nvPicPr>
          <p:cNvPr id="15" name="図 14">
            <a:extLst>
              <a:ext uri="{FF2B5EF4-FFF2-40B4-BE49-F238E27FC236}">
                <a16:creationId xmlns:a16="http://schemas.microsoft.com/office/drawing/2014/main" id="{9F591306-B59A-4B13-8F9C-F1A06F57E91E}"/>
              </a:ext>
            </a:extLst>
          </p:cNvPr>
          <p:cNvPicPr>
            <a:picLocks noChangeAspect="1"/>
          </p:cNvPicPr>
          <p:nvPr/>
        </p:nvPicPr>
        <p:blipFill>
          <a:blip r:embed="rId6"/>
          <a:stretch>
            <a:fillRect/>
          </a:stretch>
        </p:blipFill>
        <p:spPr>
          <a:xfrm>
            <a:off x="4892348" y="926951"/>
            <a:ext cx="2407304" cy="2448000"/>
          </a:xfrm>
          <a:prstGeom prst="rect">
            <a:avLst/>
          </a:prstGeom>
        </p:spPr>
      </p:pic>
      <p:pic>
        <p:nvPicPr>
          <p:cNvPr id="16" name="図 15">
            <a:extLst>
              <a:ext uri="{FF2B5EF4-FFF2-40B4-BE49-F238E27FC236}">
                <a16:creationId xmlns:a16="http://schemas.microsoft.com/office/drawing/2014/main" id="{5AA1BD48-A41A-4889-B956-803F47A15254}"/>
              </a:ext>
            </a:extLst>
          </p:cNvPr>
          <p:cNvPicPr>
            <a:picLocks noChangeAspect="1"/>
          </p:cNvPicPr>
          <p:nvPr/>
        </p:nvPicPr>
        <p:blipFill>
          <a:blip r:embed="rId7"/>
          <a:stretch>
            <a:fillRect/>
          </a:stretch>
        </p:blipFill>
        <p:spPr>
          <a:xfrm>
            <a:off x="9859004" y="890234"/>
            <a:ext cx="2304759" cy="2124000"/>
          </a:xfrm>
          <a:prstGeom prst="rect">
            <a:avLst/>
          </a:prstGeom>
        </p:spPr>
      </p:pic>
      <p:grpSp>
        <p:nvGrpSpPr>
          <p:cNvPr id="19" name="グループ化 18">
            <a:extLst>
              <a:ext uri="{FF2B5EF4-FFF2-40B4-BE49-F238E27FC236}">
                <a16:creationId xmlns:a16="http://schemas.microsoft.com/office/drawing/2014/main" id="{660D18D0-AD5B-48CB-B939-2206C0748711}"/>
              </a:ext>
            </a:extLst>
          </p:cNvPr>
          <p:cNvGrpSpPr/>
          <p:nvPr/>
        </p:nvGrpSpPr>
        <p:grpSpPr>
          <a:xfrm>
            <a:off x="28237" y="949469"/>
            <a:ext cx="2424982" cy="2448000"/>
            <a:chOff x="7382807" y="714495"/>
            <a:chExt cx="2424982" cy="2448000"/>
          </a:xfrm>
        </p:grpSpPr>
        <p:pic>
          <p:nvPicPr>
            <p:cNvPr id="17" name="図 16">
              <a:extLst>
                <a:ext uri="{FF2B5EF4-FFF2-40B4-BE49-F238E27FC236}">
                  <a16:creationId xmlns:a16="http://schemas.microsoft.com/office/drawing/2014/main" id="{9651BF1B-6780-49F1-897C-08CBD3F5E8C6}"/>
                </a:ext>
              </a:extLst>
            </p:cNvPr>
            <p:cNvPicPr>
              <a:picLocks noChangeAspect="1"/>
            </p:cNvPicPr>
            <p:nvPr/>
          </p:nvPicPr>
          <p:blipFill>
            <a:blip r:embed="rId8"/>
            <a:stretch>
              <a:fillRect/>
            </a:stretch>
          </p:blipFill>
          <p:spPr>
            <a:xfrm>
              <a:off x="7382807" y="714495"/>
              <a:ext cx="2424982" cy="2448000"/>
            </a:xfrm>
            <a:prstGeom prst="rect">
              <a:avLst/>
            </a:prstGeom>
          </p:spPr>
        </p:pic>
        <p:sp>
          <p:nvSpPr>
            <p:cNvPr id="18" name="楕円 17">
              <a:extLst>
                <a:ext uri="{FF2B5EF4-FFF2-40B4-BE49-F238E27FC236}">
                  <a16:creationId xmlns:a16="http://schemas.microsoft.com/office/drawing/2014/main" id="{1ABE4038-9F9F-4AE9-895A-456F7A3FBF66}"/>
                </a:ext>
              </a:extLst>
            </p:cNvPr>
            <p:cNvSpPr/>
            <p:nvPr/>
          </p:nvSpPr>
          <p:spPr>
            <a:xfrm>
              <a:off x="8656200" y="1102043"/>
              <a:ext cx="462601" cy="434831"/>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Tree>
    <p:extLst>
      <p:ext uri="{BB962C8B-B14F-4D97-AF65-F5344CB8AC3E}">
        <p14:creationId xmlns:p14="http://schemas.microsoft.com/office/powerpoint/2010/main" val="1296625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E4FBB5D-03D8-4CE3-9925-294E2C08B245}"/>
              </a:ext>
            </a:extLst>
          </p:cNvPr>
          <p:cNvSpPr txBox="1"/>
          <p:nvPr/>
        </p:nvSpPr>
        <p:spPr>
          <a:xfrm>
            <a:off x="97277" y="36757"/>
            <a:ext cx="11050621" cy="646331"/>
          </a:xfrm>
          <a:prstGeom prst="rect">
            <a:avLst/>
          </a:prstGeom>
          <a:noFill/>
        </p:spPr>
        <p:txBody>
          <a:bodyPr wrap="square" rtlCol="0">
            <a:spAutoFit/>
          </a:bodyPr>
          <a:lstStyle/>
          <a:p>
            <a:r>
              <a:rPr lang="en-US" altLang="ja-JP" sz="3600" b="1" u="sng" dirty="0">
                <a:latin typeface="Arial" panose="020B0604020202020204" pitchFamily="34" charset="0"/>
                <a:cs typeface="Arial" panose="020B0604020202020204" pitchFamily="34" charset="0"/>
              </a:rPr>
              <a:t>Information about data retention period</a:t>
            </a:r>
            <a:endParaRPr kumimoji="1" lang="ja-JP" altLang="en-US" sz="3600" b="1" u="sng" dirty="0">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2F9C2D35-37B0-4172-871B-CDC51B523A14}"/>
              </a:ext>
            </a:extLst>
          </p:cNvPr>
          <p:cNvSpPr txBox="1"/>
          <p:nvPr/>
        </p:nvSpPr>
        <p:spPr>
          <a:xfrm>
            <a:off x="206308" y="2048831"/>
            <a:ext cx="11050621" cy="923330"/>
          </a:xfrm>
          <a:prstGeom prst="rect">
            <a:avLst/>
          </a:prstGeom>
          <a:noFill/>
        </p:spPr>
        <p:txBody>
          <a:bodyPr wrap="square" rtlCol="0">
            <a:spAutoFit/>
          </a:bodyPr>
          <a:lstStyle/>
          <a:p>
            <a:r>
              <a:rPr lang="ja-JP" altLang="en-US"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Watch data retention period is </a:t>
            </a:r>
            <a:r>
              <a:rPr lang="en-US" altLang="ja-JP" b="1" dirty="0">
                <a:solidFill>
                  <a:srgbClr val="FF0000"/>
                </a:solidFill>
                <a:latin typeface="Arial" panose="020B0604020202020204" pitchFamily="34" charset="0"/>
                <a:cs typeface="Arial" panose="020B0604020202020204" pitchFamily="34" charset="0"/>
              </a:rPr>
              <a:t>3 days</a:t>
            </a:r>
            <a:r>
              <a:rPr lang="en-US" altLang="ja-JP" dirty="0">
                <a:latin typeface="Arial" panose="020B0604020202020204" pitchFamily="34" charset="0"/>
                <a:cs typeface="Arial" panose="020B0604020202020204" pitchFamily="34" charset="0"/>
              </a:rPr>
              <a:t>.</a:t>
            </a:r>
          </a:p>
          <a:p>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If you do not connect the watch to the app for 3 days or more, </a:t>
            </a:r>
          </a:p>
          <a:p>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you will not be able to transfer data even if there is data on the watch. </a:t>
            </a:r>
          </a:p>
        </p:txBody>
      </p:sp>
      <p:sp>
        <p:nvSpPr>
          <p:cNvPr id="3" name="テキスト ボックス 2">
            <a:extLst>
              <a:ext uri="{FF2B5EF4-FFF2-40B4-BE49-F238E27FC236}">
                <a16:creationId xmlns:a16="http://schemas.microsoft.com/office/drawing/2014/main" id="{279C2FCC-778C-4257-880C-0A7B458AD709}"/>
              </a:ext>
            </a:extLst>
          </p:cNvPr>
          <p:cNvSpPr txBox="1"/>
          <p:nvPr/>
        </p:nvSpPr>
        <p:spPr>
          <a:xfrm>
            <a:off x="206308" y="802879"/>
            <a:ext cx="11593679" cy="1046440"/>
          </a:xfrm>
          <a:prstGeom prst="rect">
            <a:avLst/>
          </a:prstGeom>
          <a:noFill/>
        </p:spPr>
        <p:txBody>
          <a:bodyPr wrap="square" rtlCol="0">
            <a:spAutoFit/>
          </a:bodyPr>
          <a:lstStyle/>
          <a:p>
            <a:r>
              <a:rPr lang="ja-JP" altLang="en-US"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Period during which the step counts and measured distance data can be retained on the watch side</a:t>
            </a:r>
          </a:p>
          <a:p>
            <a:endParaRPr lang="en-US" altLang="ja-JP" sz="800" dirty="0">
              <a:latin typeface="Arial" panose="020B0604020202020204" pitchFamily="34" charset="0"/>
              <a:cs typeface="Arial" panose="020B0604020202020204" pitchFamily="34" charset="0"/>
            </a:endParaRPr>
          </a:p>
          <a:p>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Step</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Counts</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data</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 Hourly data for up to 3 days, Daily data for up to 7 days </a:t>
            </a:r>
          </a:p>
          <a:p>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Distance data : Up to 6 months (aggregated monthly)</a:t>
            </a:r>
          </a:p>
        </p:txBody>
      </p:sp>
      <p:sp>
        <p:nvSpPr>
          <p:cNvPr id="8" name="テキスト ボックス 7">
            <a:extLst>
              <a:ext uri="{FF2B5EF4-FFF2-40B4-BE49-F238E27FC236}">
                <a16:creationId xmlns:a16="http://schemas.microsoft.com/office/drawing/2014/main" id="{DE76B610-3E34-49AB-ACB8-331BEEF3BB92}"/>
              </a:ext>
            </a:extLst>
          </p:cNvPr>
          <p:cNvSpPr txBox="1"/>
          <p:nvPr/>
        </p:nvSpPr>
        <p:spPr>
          <a:xfrm>
            <a:off x="413565" y="3117252"/>
            <a:ext cx="1836964" cy="369332"/>
          </a:xfrm>
          <a:prstGeom prst="rect">
            <a:avLst/>
          </a:prstGeom>
          <a:noFill/>
        </p:spPr>
        <p:txBody>
          <a:bodyPr wrap="square" rtlCol="0">
            <a:spAutoFit/>
          </a:bodyPr>
          <a:lstStyle/>
          <a:p>
            <a:r>
              <a:rPr kumimoji="1" lang="en-US" altLang="ja-JP" u="sng" dirty="0"/>
              <a:t>&lt;Example&gt;</a:t>
            </a:r>
            <a:endParaRPr kumimoji="1" lang="ja-JP" altLang="en-US" u="sng" dirty="0"/>
          </a:p>
        </p:txBody>
      </p:sp>
      <p:grpSp>
        <p:nvGrpSpPr>
          <p:cNvPr id="15" name="グループ化 14">
            <a:extLst>
              <a:ext uri="{FF2B5EF4-FFF2-40B4-BE49-F238E27FC236}">
                <a16:creationId xmlns:a16="http://schemas.microsoft.com/office/drawing/2014/main" id="{FA55E517-5497-4487-BA7F-93594505BE74}"/>
              </a:ext>
            </a:extLst>
          </p:cNvPr>
          <p:cNvGrpSpPr/>
          <p:nvPr/>
        </p:nvGrpSpPr>
        <p:grpSpPr>
          <a:xfrm>
            <a:off x="3251287" y="3168000"/>
            <a:ext cx="2617142" cy="3672000"/>
            <a:chOff x="1863358" y="3149243"/>
            <a:chExt cx="2617142" cy="3672000"/>
          </a:xfrm>
        </p:grpSpPr>
        <p:grpSp>
          <p:nvGrpSpPr>
            <p:cNvPr id="10" name="グループ化 9">
              <a:extLst>
                <a:ext uri="{FF2B5EF4-FFF2-40B4-BE49-F238E27FC236}">
                  <a16:creationId xmlns:a16="http://schemas.microsoft.com/office/drawing/2014/main" id="{8EC8B47E-86D5-4636-8190-18233B613CCF}"/>
                </a:ext>
              </a:extLst>
            </p:cNvPr>
            <p:cNvGrpSpPr/>
            <p:nvPr/>
          </p:nvGrpSpPr>
          <p:grpSpPr>
            <a:xfrm>
              <a:off x="1863358" y="3149243"/>
              <a:ext cx="2617142" cy="3672000"/>
              <a:chOff x="4787429" y="2974065"/>
              <a:chExt cx="2617142" cy="3672000"/>
            </a:xfrm>
          </p:grpSpPr>
          <p:pic>
            <p:nvPicPr>
              <p:cNvPr id="9" name="図 8">
                <a:extLst>
                  <a:ext uri="{FF2B5EF4-FFF2-40B4-BE49-F238E27FC236}">
                    <a16:creationId xmlns:a16="http://schemas.microsoft.com/office/drawing/2014/main" id="{22477A6A-50BC-412D-B360-9E84AECD7720}"/>
                  </a:ext>
                </a:extLst>
              </p:cNvPr>
              <p:cNvPicPr>
                <a:picLocks noChangeAspect="1"/>
              </p:cNvPicPr>
              <p:nvPr/>
            </p:nvPicPr>
            <p:blipFill>
              <a:blip r:embed="rId2"/>
              <a:stretch>
                <a:fillRect/>
              </a:stretch>
            </p:blipFill>
            <p:spPr>
              <a:xfrm>
                <a:off x="4787429" y="2974065"/>
                <a:ext cx="2617142" cy="3672000"/>
              </a:xfrm>
              <a:prstGeom prst="rect">
                <a:avLst/>
              </a:prstGeom>
            </p:spPr>
          </p:pic>
          <p:sp>
            <p:nvSpPr>
              <p:cNvPr id="11" name="テキスト ボックス 10">
                <a:extLst>
                  <a:ext uri="{FF2B5EF4-FFF2-40B4-BE49-F238E27FC236}">
                    <a16:creationId xmlns:a16="http://schemas.microsoft.com/office/drawing/2014/main" id="{E223DB6C-BD4F-4A06-9128-CDD7DF201815}"/>
                  </a:ext>
                </a:extLst>
              </p:cNvPr>
              <p:cNvSpPr txBox="1">
                <a:spLocks noChangeAspect="1"/>
              </p:cNvSpPr>
              <p:nvPr/>
            </p:nvSpPr>
            <p:spPr>
              <a:xfrm>
                <a:off x="5281930" y="3695869"/>
                <a:ext cx="1572876" cy="288000"/>
              </a:xfrm>
              <a:prstGeom prst="rect">
                <a:avLst/>
              </a:prstGeom>
              <a:solidFill>
                <a:schemeClr val="tx1"/>
              </a:solidFill>
            </p:spPr>
            <p:txBody>
              <a:bodyPr wrap="square" rtlCol="0">
                <a:noAutofit/>
              </a:bodyPr>
              <a:lstStyle/>
              <a:p>
                <a:pPr algn="ctr"/>
                <a:r>
                  <a:rPr kumimoji="1" lang="en-US" altLang="ja-JP" sz="1100" b="1" dirty="0">
                    <a:solidFill>
                      <a:schemeClr val="bg1"/>
                    </a:solidFill>
                    <a:latin typeface="Arial" panose="020B0604020202020204" pitchFamily="34" charset="0"/>
                    <a:cs typeface="Arial" panose="020B0604020202020204" pitchFamily="34" charset="0"/>
                  </a:rPr>
                  <a:t>2/1/2021–2/28/2021</a:t>
                </a:r>
                <a:endParaRPr kumimoji="1" lang="ja-JP" altLang="en-US" sz="1100" b="1" dirty="0">
                  <a:solidFill>
                    <a:schemeClr val="bg1"/>
                  </a:solidFill>
                  <a:latin typeface="Arial" panose="020B0604020202020204" pitchFamily="34" charset="0"/>
                  <a:cs typeface="Arial" panose="020B0604020202020204" pitchFamily="34" charset="0"/>
                </a:endParaRPr>
              </a:p>
            </p:txBody>
          </p:sp>
        </p:grpSp>
        <p:sp>
          <p:nvSpPr>
            <p:cNvPr id="13" name="矢印: 下 12">
              <a:extLst>
                <a:ext uri="{FF2B5EF4-FFF2-40B4-BE49-F238E27FC236}">
                  <a16:creationId xmlns:a16="http://schemas.microsoft.com/office/drawing/2014/main" id="{6761210E-355E-4CB9-985F-2B03B80AC1DC}"/>
                </a:ext>
              </a:extLst>
            </p:cNvPr>
            <p:cNvSpPr/>
            <p:nvPr/>
          </p:nvSpPr>
          <p:spPr>
            <a:xfrm rot="10800000">
              <a:off x="3086101" y="6357199"/>
              <a:ext cx="302078" cy="244929"/>
            </a:xfrm>
            <a:prstGeom prst="down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a:extLst>
              <a:ext uri="{FF2B5EF4-FFF2-40B4-BE49-F238E27FC236}">
                <a16:creationId xmlns:a16="http://schemas.microsoft.com/office/drawing/2014/main" id="{E8F49D2D-3A7F-4FF8-AB93-F9FA9DC339C4}"/>
              </a:ext>
            </a:extLst>
          </p:cNvPr>
          <p:cNvSpPr txBox="1"/>
          <p:nvPr/>
        </p:nvSpPr>
        <p:spPr>
          <a:xfrm>
            <a:off x="368311" y="3507915"/>
            <a:ext cx="2990094" cy="1477328"/>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Even though you wore a watch every day and walked, there are places where there is no data as shown by the white arrow.</a:t>
            </a:r>
            <a:endParaRPr kumimoji="1" lang="ja-JP" altLang="en-US" dirty="0">
              <a:latin typeface="Arial" panose="020B0604020202020204" pitchFamily="34" charset="0"/>
              <a:cs typeface="Arial" panose="020B0604020202020204" pitchFamily="34" charset="0"/>
            </a:endParaRPr>
          </a:p>
        </p:txBody>
      </p:sp>
      <p:sp>
        <p:nvSpPr>
          <p:cNvPr id="16" name="正方形/長方形 15">
            <a:extLst>
              <a:ext uri="{FF2B5EF4-FFF2-40B4-BE49-F238E27FC236}">
                <a16:creationId xmlns:a16="http://schemas.microsoft.com/office/drawing/2014/main" id="{CFB5B656-D7AA-4F3F-80B3-FF0D66104364}"/>
              </a:ext>
            </a:extLst>
          </p:cNvPr>
          <p:cNvSpPr/>
          <p:nvPr/>
        </p:nvSpPr>
        <p:spPr>
          <a:xfrm>
            <a:off x="4559858" y="6033407"/>
            <a:ext cx="126442" cy="32379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D158AD2-1137-4EF5-BF39-9F8059EA4F34}"/>
              </a:ext>
            </a:extLst>
          </p:cNvPr>
          <p:cNvSpPr txBox="1"/>
          <p:nvPr/>
        </p:nvSpPr>
        <p:spPr>
          <a:xfrm>
            <a:off x="6096000" y="3499752"/>
            <a:ext cx="3529693" cy="1477328"/>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A possible cause is that you did not transfer the data for the day indicated by the white arrow within 3 days (you did not connect to the app).</a:t>
            </a:r>
            <a:endParaRPr kumimoji="1" lang="ja-JP" altLang="en-US" dirty="0">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A43C89C7-530D-4337-935C-64F6E756B707}"/>
              </a:ext>
            </a:extLst>
          </p:cNvPr>
          <p:cNvSpPr txBox="1"/>
          <p:nvPr/>
        </p:nvSpPr>
        <p:spPr>
          <a:xfrm>
            <a:off x="6128900" y="5889036"/>
            <a:ext cx="5980242" cy="923330"/>
          </a:xfrm>
          <a:prstGeom prst="rect">
            <a:avLst/>
          </a:prstGeom>
          <a:noFill/>
        </p:spPr>
        <p:txBody>
          <a:bodyPr wrap="square" rtlCol="0">
            <a:spAutoFit/>
          </a:bodyPr>
          <a:lstStyle/>
          <a:p>
            <a:r>
              <a:rPr kumimoji="1" lang="en-US" altLang="ja-JP" dirty="0">
                <a:solidFill>
                  <a:srgbClr val="FF0000"/>
                </a:solidFill>
                <a:latin typeface="Arial" panose="020B0604020202020204" pitchFamily="34" charset="0"/>
                <a:cs typeface="Arial" panose="020B0604020202020204" pitchFamily="34" charset="0"/>
              </a:rPr>
              <a:t>※Not to lose your data, please connect the watch and the app frequently and keep the status to make it transferable.</a:t>
            </a:r>
            <a:endParaRPr kumimoji="1" lang="ja-JP" altLang="en-US" dirty="0">
              <a:solidFill>
                <a:srgbClr val="FF0000"/>
              </a:solidFill>
              <a:latin typeface="Arial" panose="020B0604020202020204" pitchFamily="34" charset="0"/>
              <a:cs typeface="Arial" panose="020B0604020202020204" pitchFamily="34" charset="0"/>
            </a:endParaRPr>
          </a:p>
        </p:txBody>
      </p:sp>
      <p:pic>
        <p:nvPicPr>
          <p:cNvPr id="4" name="図 3">
            <a:extLst>
              <a:ext uri="{FF2B5EF4-FFF2-40B4-BE49-F238E27FC236}">
                <a16:creationId xmlns:a16="http://schemas.microsoft.com/office/drawing/2014/main" id="{B2B6B8E5-9086-4D4F-B7B4-3D1B7C742E25}"/>
              </a:ext>
            </a:extLst>
          </p:cNvPr>
          <p:cNvPicPr>
            <a:picLocks noChangeAspect="1"/>
          </p:cNvPicPr>
          <p:nvPr/>
        </p:nvPicPr>
        <p:blipFill>
          <a:blip r:embed="rId3"/>
          <a:stretch>
            <a:fillRect/>
          </a:stretch>
        </p:blipFill>
        <p:spPr>
          <a:xfrm>
            <a:off x="8885390" y="1158123"/>
            <a:ext cx="1668812" cy="1692000"/>
          </a:xfrm>
          <a:prstGeom prst="rect">
            <a:avLst/>
          </a:prstGeom>
        </p:spPr>
      </p:pic>
      <p:sp>
        <p:nvSpPr>
          <p:cNvPr id="20" name="テキスト ボックス 19">
            <a:extLst>
              <a:ext uri="{FF2B5EF4-FFF2-40B4-BE49-F238E27FC236}">
                <a16:creationId xmlns:a16="http://schemas.microsoft.com/office/drawing/2014/main" id="{A1338BAD-AC4C-469F-8D9F-AD8B25184B96}"/>
              </a:ext>
            </a:extLst>
          </p:cNvPr>
          <p:cNvSpPr txBox="1"/>
          <p:nvPr/>
        </p:nvSpPr>
        <p:spPr>
          <a:xfrm>
            <a:off x="11808000" y="-18742"/>
            <a:ext cx="459921" cy="400110"/>
          </a:xfrm>
          <a:prstGeom prst="rect">
            <a:avLst/>
          </a:prstGeom>
          <a:noFill/>
        </p:spPr>
        <p:txBody>
          <a:bodyPr wrap="square" rtlCol="0">
            <a:spAutoFit/>
          </a:bodyPr>
          <a:lstStyle/>
          <a:p>
            <a:r>
              <a:rPr kumimoji="1" lang="en-US" altLang="ja-JP" sz="2000" dirty="0"/>
              <a:t>12</a:t>
            </a:r>
            <a:endParaRPr kumimoji="1" lang="ja-JP" altLang="en-US" sz="2000" dirty="0"/>
          </a:p>
        </p:txBody>
      </p:sp>
    </p:spTree>
    <p:extLst>
      <p:ext uri="{BB962C8B-B14F-4D97-AF65-F5344CB8AC3E}">
        <p14:creationId xmlns:p14="http://schemas.microsoft.com/office/powerpoint/2010/main" val="754597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9582619-E0EA-418C-BB18-FDDBFF3ABC8E}"/>
              </a:ext>
            </a:extLst>
          </p:cNvPr>
          <p:cNvPicPr>
            <a:picLocks noChangeAspect="1"/>
          </p:cNvPicPr>
          <p:nvPr/>
        </p:nvPicPr>
        <p:blipFill>
          <a:blip r:embed="rId2"/>
          <a:stretch>
            <a:fillRect/>
          </a:stretch>
        </p:blipFill>
        <p:spPr>
          <a:xfrm>
            <a:off x="9402214" y="3914081"/>
            <a:ext cx="2581275" cy="2876550"/>
          </a:xfrm>
          <a:prstGeom prst="rect">
            <a:avLst/>
          </a:prstGeom>
        </p:spPr>
      </p:pic>
      <p:sp>
        <p:nvSpPr>
          <p:cNvPr id="2" name="テキスト ボックス 1">
            <a:extLst>
              <a:ext uri="{FF2B5EF4-FFF2-40B4-BE49-F238E27FC236}">
                <a16:creationId xmlns:a16="http://schemas.microsoft.com/office/drawing/2014/main" id="{32A9C6BE-343E-4F63-A2D0-C3E30777E62C}"/>
              </a:ext>
            </a:extLst>
          </p:cNvPr>
          <p:cNvSpPr txBox="1"/>
          <p:nvPr/>
        </p:nvSpPr>
        <p:spPr>
          <a:xfrm>
            <a:off x="97200" y="36000"/>
            <a:ext cx="11050621" cy="646331"/>
          </a:xfrm>
          <a:prstGeom prst="rect">
            <a:avLst/>
          </a:prstGeom>
          <a:noFill/>
        </p:spPr>
        <p:txBody>
          <a:bodyPr wrap="square" rtlCol="0">
            <a:spAutoFit/>
          </a:bodyPr>
          <a:lstStyle/>
          <a:p>
            <a:r>
              <a:rPr kumimoji="1" lang="en-US" altLang="ja-JP" sz="3600" b="1" u="sng" dirty="0">
                <a:latin typeface="Arial" panose="020B0604020202020204" pitchFamily="34" charset="0"/>
                <a:cs typeface="Arial" panose="020B0604020202020204" pitchFamily="34" charset="0"/>
              </a:rPr>
              <a:t>Training Functions</a:t>
            </a:r>
            <a:endParaRPr kumimoji="1" lang="ja-JP" altLang="en-US" sz="3600" b="1" u="sng" dirty="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CF278DDF-DCAC-475C-8478-47C723FE0623}"/>
              </a:ext>
            </a:extLst>
          </p:cNvPr>
          <p:cNvSpPr txBox="1"/>
          <p:nvPr/>
        </p:nvSpPr>
        <p:spPr>
          <a:xfrm>
            <a:off x="399342" y="1335094"/>
            <a:ext cx="11160671" cy="5632311"/>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GBX-100, GBD-100 and GBD-200 calculate and display distance, speed, pace, etc. by </a:t>
            </a:r>
            <a:r>
              <a:rPr lang="en-US" altLang="ja-JP" b="1" dirty="0">
                <a:latin typeface="Arial" panose="020B0604020202020204" pitchFamily="34" charset="0"/>
                <a:cs typeface="Arial" panose="020B0604020202020204" pitchFamily="34" charset="0"/>
              </a:rPr>
              <a:t>accelerometer</a:t>
            </a:r>
            <a:r>
              <a:rPr lang="en-US" altLang="ja-JP" dirty="0">
                <a:latin typeface="Arial" panose="020B0604020202020204" pitchFamily="34" charset="0"/>
                <a:cs typeface="Arial" panose="020B0604020202020204" pitchFamily="34" charset="0"/>
              </a:rPr>
              <a:t>.</a:t>
            </a:r>
          </a:p>
          <a:p>
            <a:r>
              <a:rPr lang="en-US" altLang="ja-JP" dirty="0">
                <a:latin typeface="Arial" panose="020B0604020202020204" pitchFamily="34" charset="0"/>
                <a:cs typeface="Arial" panose="020B0604020202020204" pitchFamily="34" charset="0"/>
              </a:rPr>
              <a:t>The degree of error depends on the difference between the estimated value and the actual stride length.</a:t>
            </a:r>
          </a:p>
          <a:p>
            <a:r>
              <a:rPr lang="en-US" altLang="ja-JP" dirty="0">
                <a:latin typeface="Arial" panose="020B0604020202020204" pitchFamily="34" charset="0"/>
                <a:cs typeface="Arial" panose="020B0604020202020204" pitchFamily="34" charset="0"/>
              </a:rPr>
              <a:t>Therefore, an error may occur with respect to the actual distance.</a:t>
            </a:r>
          </a:p>
          <a:p>
            <a:r>
              <a:rPr lang="en-US" altLang="ja-JP" dirty="0">
                <a:latin typeface="Arial" panose="020B0604020202020204" pitchFamily="34" charset="0"/>
                <a:cs typeface="Arial" panose="020B0604020202020204" pitchFamily="34" charset="0"/>
              </a:rPr>
              <a:t>The distance is calculated by multiplying the number of steps taken based on the stride estimated from the height of the customer. </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(Steps x Stride length)</a:t>
            </a:r>
          </a:p>
          <a:p>
            <a:r>
              <a:rPr lang="en-US" altLang="ja-JP" dirty="0">
                <a:latin typeface="Arial" panose="020B0604020202020204" pitchFamily="34" charset="0"/>
                <a:cs typeface="Arial" panose="020B0604020202020204" pitchFamily="34" charset="0"/>
              </a:rPr>
              <a:t>Therefore, if the estimated stride length is different from the actual value, an error will occur in the distance, and the longer the distance, the larger the error.</a:t>
            </a:r>
          </a:p>
          <a:p>
            <a:r>
              <a:rPr lang="en-US" altLang="ja-JP" dirty="0">
                <a:latin typeface="Arial" panose="020B0604020202020204" pitchFamily="34" charset="0"/>
                <a:cs typeface="Arial" panose="020B0604020202020204" pitchFamily="34" charset="0"/>
              </a:rPr>
              <a:t>In addition, it is judged whether it is walking or running by the watch side, and the stride changes according to the judgment.</a:t>
            </a:r>
          </a:p>
          <a:p>
            <a:r>
              <a:rPr lang="ja-JP" altLang="en-US"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Generally, the stride is longer when running.</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In other words, for the same number of steps, </a:t>
            </a:r>
          </a:p>
          <a:p>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the distance is longer when running than when walking. </a:t>
            </a:r>
          </a:p>
          <a:p>
            <a:endParaRPr lang="en-US" altLang="ja-JP" sz="8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In order to reduce the error, the stride is corrected by running with the smartphone </a:t>
            </a:r>
          </a:p>
          <a:p>
            <a:r>
              <a:rPr lang="en-US" altLang="ja-JP" dirty="0">
                <a:latin typeface="Arial" panose="020B0604020202020204" pitchFamily="34" charset="0"/>
                <a:cs typeface="Arial" panose="020B0604020202020204" pitchFamily="34" charset="0"/>
              </a:rPr>
              <a:t>GPS turned on and connected to the G-SHOCK MOVE </a:t>
            </a:r>
          </a:p>
          <a:p>
            <a:r>
              <a:rPr lang="en-US" altLang="ja-JP" dirty="0">
                <a:latin typeface="Arial" panose="020B0604020202020204" pitchFamily="34" charset="0"/>
                <a:cs typeface="Arial" panose="020B0604020202020204" pitchFamily="34" charset="0"/>
              </a:rPr>
              <a:t>(even if you do not have the smartphone the next time you run), </a:t>
            </a:r>
          </a:p>
          <a:p>
            <a:r>
              <a:rPr lang="en-US" altLang="ja-JP" dirty="0">
                <a:latin typeface="Arial" panose="020B0604020202020204" pitchFamily="34" charset="0"/>
                <a:cs typeface="Arial" panose="020B0604020202020204" pitchFamily="34" charset="0"/>
              </a:rPr>
              <a:t>it will be closer to the actual distance.</a:t>
            </a:r>
          </a:p>
          <a:p>
            <a:r>
              <a:rPr lang="en-US" altLang="ja-JP" dirty="0">
                <a:latin typeface="Arial" panose="020B0604020202020204" pitchFamily="34" charset="0"/>
                <a:cs typeface="Arial" panose="020B0604020202020204" pitchFamily="34" charset="0"/>
              </a:rPr>
              <a:t>In addition, if the customer's running pace increases and the stride changes </a:t>
            </a:r>
          </a:p>
          <a:p>
            <a:r>
              <a:rPr lang="en-US" altLang="ja-JP" dirty="0">
                <a:latin typeface="Arial" panose="020B0604020202020204" pitchFamily="34" charset="0"/>
                <a:cs typeface="Arial" panose="020B0604020202020204" pitchFamily="34" charset="0"/>
              </a:rPr>
              <a:t>due to repeated training, </a:t>
            </a:r>
          </a:p>
          <a:p>
            <a:r>
              <a:rPr lang="en-US" altLang="ja-JP" dirty="0">
                <a:latin typeface="Arial" panose="020B0604020202020204" pitchFamily="34" charset="0"/>
                <a:cs typeface="Arial" panose="020B0604020202020204" pitchFamily="34" charset="0"/>
              </a:rPr>
              <a:t>an error will occur again, so in that case it is recommended to run </a:t>
            </a:r>
          </a:p>
          <a:p>
            <a:r>
              <a:rPr lang="en-US" altLang="ja-JP" dirty="0">
                <a:latin typeface="Arial" panose="020B0604020202020204" pitchFamily="34" charset="0"/>
                <a:cs typeface="Arial" panose="020B0604020202020204" pitchFamily="34" charset="0"/>
              </a:rPr>
              <a:t>while connected to the app again.</a:t>
            </a:r>
            <a:endParaRPr kumimoji="1" lang="ja-JP" altLang="en-US"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548376A6-52EF-44B6-8A10-23117343228A}"/>
              </a:ext>
            </a:extLst>
          </p:cNvPr>
          <p:cNvSpPr txBox="1"/>
          <p:nvPr/>
        </p:nvSpPr>
        <p:spPr>
          <a:xfrm>
            <a:off x="11808000" y="-18742"/>
            <a:ext cx="459921" cy="400110"/>
          </a:xfrm>
          <a:prstGeom prst="rect">
            <a:avLst/>
          </a:prstGeom>
          <a:noFill/>
        </p:spPr>
        <p:txBody>
          <a:bodyPr wrap="square" rtlCol="0">
            <a:spAutoFit/>
          </a:bodyPr>
          <a:lstStyle/>
          <a:p>
            <a:r>
              <a:rPr kumimoji="1" lang="en-US" altLang="ja-JP" sz="2000" dirty="0"/>
              <a:t>13</a:t>
            </a:r>
            <a:endParaRPr kumimoji="1" lang="ja-JP" altLang="en-US" sz="2000" dirty="0"/>
          </a:p>
        </p:txBody>
      </p:sp>
      <p:sp>
        <p:nvSpPr>
          <p:cNvPr id="9" name="正方形/長方形 8">
            <a:extLst>
              <a:ext uri="{FF2B5EF4-FFF2-40B4-BE49-F238E27FC236}">
                <a16:creationId xmlns:a16="http://schemas.microsoft.com/office/drawing/2014/main" id="{96B0F292-DD62-462F-9C3C-C33BE26EA905}"/>
              </a:ext>
            </a:extLst>
          </p:cNvPr>
          <p:cNvSpPr/>
          <p:nvPr/>
        </p:nvSpPr>
        <p:spPr>
          <a:xfrm>
            <a:off x="399342" y="775667"/>
            <a:ext cx="4403770" cy="39304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latin typeface="Arial" panose="020B0604020202020204" pitchFamily="34" charset="0"/>
                <a:cs typeface="Arial" panose="020B0604020202020204" pitchFamily="34" charset="0"/>
              </a:rPr>
              <a:t>GBD-100 / GBX-100</a:t>
            </a:r>
            <a:r>
              <a:rPr lang="ja-JP" altLang="en-US" sz="2000" b="1" dirty="0">
                <a:solidFill>
                  <a:schemeClr val="tx1"/>
                </a:solidFill>
                <a:latin typeface="Arial" panose="020B0604020202020204" pitchFamily="34" charset="0"/>
                <a:cs typeface="Arial" panose="020B0604020202020204" pitchFamily="34" charset="0"/>
              </a:rPr>
              <a:t> </a:t>
            </a:r>
            <a:r>
              <a:rPr lang="en-US" altLang="ja-JP" sz="2000" b="1" dirty="0">
                <a:solidFill>
                  <a:schemeClr val="tx1"/>
                </a:solidFill>
                <a:latin typeface="Arial" panose="020B0604020202020204" pitchFamily="34" charset="0"/>
                <a:cs typeface="Arial" panose="020B0604020202020204" pitchFamily="34" charset="0"/>
              </a:rPr>
              <a:t>/</a:t>
            </a:r>
            <a:r>
              <a:rPr lang="ja-JP" altLang="en-US" sz="2000" b="1" dirty="0">
                <a:solidFill>
                  <a:schemeClr val="tx1"/>
                </a:solidFill>
                <a:latin typeface="Arial" panose="020B0604020202020204" pitchFamily="34" charset="0"/>
                <a:cs typeface="Arial" panose="020B0604020202020204" pitchFamily="34" charset="0"/>
              </a:rPr>
              <a:t> </a:t>
            </a:r>
            <a:r>
              <a:rPr lang="en-US" altLang="ja-JP" sz="2000" b="1" dirty="0">
                <a:solidFill>
                  <a:schemeClr val="tx1"/>
                </a:solidFill>
                <a:latin typeface="Arial" panose="020B0604020202020204" pitchFamily="34" charset="0"/>
                <a:cs typeface="Arial" panose="020B0604020202020204" pitchFamily="34" charset="0"/>
              </a:rPr>
              <a:t>GBD-200</a:t>
            </a:r>
            <a:endParaRPr kumimoji="1" lang="ja-JP" altLang="en-US" sz="2000" dirty="0">
              <a:solidFill>
                <a:schemeClr val="tx1"/>
              </a:solidFill>
            </a:endParaRPr>
          </a:p>
        </p:txBody>
      </p:sp>
    </p:spTree>
    <p:extLst>
      <p:ext uri="{BB962C8B-B14F-4D97-AF65-F5344CB8AC3E}">
        <p14:creationId xmlns:p14="http://schemas.microsoft.com/office/powerpoint/2010/main" val="326177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A9C6BE-343E-4F63-A2D0-C3E30777E62C}"/>
              </a:ext>
            </a:extLst>
          </p:cNvPr>
          <p:cNvSpPr txBox="1"/>
          <p:nvPr/>
        </p:nvSpPr>
        <p:spPr>
          <a:xfrm>
            <a:off x="97277" y="36757"/>
            <a:ext cx="11050621" cy="646331"/>
          </a:xfrm>
          <a:prstGeom prst="rect">
            <a:avLst/>
          </a:prstGeom>
          <a:noFill/>
        </p:spPr>
        <p:txBody>
          <a:bodyPr wrap="square" rtlCol="0">
            <a:spAutoFit/>
          </a:bodyPr>
          <a:lstStyle/>
          <a:p>
            <a:r>
              <a:rPr lang="en-US" altLang="ja-JP" sz="3600" b="1" u="sng" dirty="0">
                <a:latin typeface="Arial" panose="020B0604020202020204" pitchFamily="34" charset="0"/>
                <a:cs typeface="Arial" panose="020B0604020202020204" pitchFamily="34" charset="0"/>
              </a:rPr>
              <a:t>Training Functions</a:t>
            </a:r>
            <a:r>
              <a:rPr lang="ja-JP" altLang="en-US" sz="3600" b="1" u="sng" dirty="0">
                <a:latin typeface="Arial" panose="020B0604020202020204" pitchFamily="34" charset="0"/>
                <a:cs typeface="Arial" panose="020B0604020202020204" pitchFamily="34" charset="0"/>
              </a:rPr>
              <a:t> </a:t>
            </a:r>
            <a:endParaRPr kumimoji="1" lang="ja-JP" altLang="en-US" sz="3600" b="1" u="sng" dirty="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CF278DDF-DCAC-475C-8478-47C723FE0623}"/>
              </a:ext>
            </a:extLst>
          </p:cNvPr>
          <p:cNvSpPr txBox="1"/>
          <p:nvPr/>
        </p:nvSpPr>
        <p:spPr>
          <a:xfrm>
            <a:off x="399341" y="1504800"/>
            <a:ext cx="11160671" cy="5001369"/>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GBD-H1000 calculates and displays distance, speed, pace, etc. using GPS or accelerometer.</a:t>
            </a:r>
          </a:p>
          <a:p>
            <a:r>
              <a:rPr lang="en-US" altLang="ja-JP" dirty="0">
                <a:latin typeface="Arial" panose="020B0604020202020204" pitchFamily="34" charset="0"/>
                <a:cs typeface="Arial" panose="020B0604020202020204" pitchFamily="34" charset="0"/>
              </a:rPr>
              <a:t>You can receive more accurate results by using GPS.</a:t>
            </a:r>
          </a:p>
          <a:p>
            <a:r>
              <a:rPr lang="en-US" altLang="ja-JP" dirty="0">
                <a:latin typeface="Arial" panose="020B0604020202020204" pitchFamily="34" charset="0"/>
                <a:cs typeface="Arial" panose="020B0604020202020204" pitchFamily="34" charset="0"/>
              </a:rPr>
              <a:t>Moreover, please confirm the following contents before training.</a:t>
            </a:r>
          </a:p>
          <a:p>
            <a:endParaRPr lang="en-US" altLang="ja-JP" dirty="0">
              <a:latin typeface="Arial" panose="020B0604020202020204" pitchFamily="34" charset="0"/>
              <a:cs typeface="Arial" panose="020B0604020202020204" pitchFamily="34" charset="0"/>
            </a:endParaRPr>
          </a:p>
          <a:p>
            <a:r>
              <a:rPr lang="ja-JP" altLang="en-US"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 Preparation before training</a:t>
            </a:r>
            <a:r>
              <a:rPr lang="ja-JP" altLang="en-US" dirty="0">
                <a:latin typeface="Arial" panose="020B0604020202020204" pitchFamily="34" charset="0"/>
                <a:cs typeface="Arial" panose="020B0604020202020204" pitchFamily="34" charset="0"/>
              </a:rPr>
              <a:t>＞</a:t>
            </a:r>
            <a:endParaRPr lang="en-US" altLang="ja-JP" dirty="0">
              <a:latin typeface="Arial" panose="020B0604020202020204" pitchFamily="34" charset="0"/>
              <a:cs typeface="Arial" panose="020B0604020202020204" pitchFamily="34" charset="0"/>
            </a:endParaRPr>
          </a:p>
          <a:p>
            <a:endParaRPr lang="en-US" altLang="ja-JP" sz="5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Launch the app "G-SHOCK MOVE" and connect to GBD-H1000.</a:t>
            </a:r>
          </a:p>
          <a:p>
            <a:r>
              <a:rPr lang="ja-JP" altLang="en-US" sz="300" dirty="0">
                <a:latin typeface="Arial" panose="020B0604020202020204" pitchFamily="34" charset="0"/>
                <a:cs typeface="Arial" panose="020B0604020202020204" pitchFamily="34" charset="0"/>
              </a:rPr>
              <a:t>　</a:t>
            </a:r>
            <a:br>
              <a:rPr lang="ja-JP" altLang="en-US" dirty="0">
                <a:latin typeface="Arial" panose="020B0604020202020204" pitchFamily="34" charset="0"/>
                <a:cs typeface="Arial" panose="020B0604020202020204" pitchFamily="34" charset="0"/>
              </a:rPr>
            </a:br>
            <a:r>
              <a:rPr lang="ja-JP" altLang="en-US"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By connecting to “G-SHOCK MOVE” before starting training, GPS trajectory information</a:t>
            </a:r>
            <a:r>
              <a:rPr lang="en-US" altLang="ja-JP" dirty="0"/>
              <a:t> </a:t>
            </a:r>
            <a:r>
              <a:rPr lang="ja-JP" altLang="en-US" dirty="0"/>
              <a:t>　　　　</a:t>
            </a:r>
            <a:endParaRPr lang="en-US" altLang="ja-JP" dirty="0"/>
          </a:p>
          <a:p>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(ephemeris information) will be sent from the app to the watch.</a:t>
            </a:r>
            <a:br>
              <a:rPr lang="en-US" altLang="ja-JP" dirty="0">
                <a:latin typeface="Arial" panose="020B0604020202020204" pitchFamily="34" charset="0"/>
                <a:cs typeface="Arial" panose="020B0604020202020204" pitchFamily="34" charset="0"/>
              </a:rPr>
            </a:b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Since the watch knows the ephemeris information in advance, it becomes easier </a:t>
            </a:r>
          </a:p>
          <a:p>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to capture GPS before and during measurement.</a:t>
            </a:r>
          </a:p>
          <a:p>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*You do not need to carry a smartphone while running.</a:t>
            </a:r>
          </a:p>
          <a:p>
            <a:endParaRPr lang="en-US" altLang="ja-JP" dirty="0">
              <a:latin typeface="Arial" panose="020B0604020202020204" pitchFamily="34" charset="0"/>
              <a:cs typeface="Arial" panose="020B0604020202020204" pitchFamily="34" charset="0"/>
            </a:endParaRPr>
          </a:p>
          <a:p>
            <a:r>
              <a:rPr lang="ja-JP" altLang="en-US"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 GPS reception before measurement start</a:t>
            </a:r>
            <a:r>
              <a:rPr lang="ja-JP" altLang="en-US" dirty="0">
                <a:latin typeface="Arial" panose="020B0604020202020204" pitchFamily="34" charset="0"/>
                <a:cs typeface="Arial" panose="020B0604020202020204" pitchFamily="34" charset="0"/>
              </a:rPr>
              <a:t>＞</a:t>
            </a:r>
            <a:endParaRPr lang="en-US" altLang="ja-JP" sz="500" dirty="0">
              <a:latin typeface="Arial" panose="020B0604020202020204" pitchFamily="34" charset="0"/>
              <a:cs typeface="Arial" panose="020B0604020202020204" pitchFamily="34" charset="0"/>
            </a:endParaRPr>
          </a:p>
          <a:p>
            <a:r>
              <a:rPr lang="en-US" altLang="ja-JP" sz="500" dirty="0">
                <a:latin typeface="Arial" panose="020B0604020202020204" pitchFamily="34" charset="0"/>
                <a:cs typeface="Arial" panose="020B0604020202020204" pitchFamily="34" charset="0"/>
              </a:rPr>
              <a:t> </a:t>
            </a:r>
            <a:br>
              <a:rPr lang="ja-JP" altLang="en-US" dirty="0">
                <a:latin typeface="Arial" panose="020B0604020202020204" pitchFamily="34" charset="0"/>
                <a:cs typeface="Arial" panose="020B0604020202020204" pitchFamily="34" charset="0"/>
              </a:rPr>
            </a:br>
            <a:r>
              <a:rPr lang="en-US" altLang="ja-JP" dirty="0">
                <a:latin typeface="Arial" panose="020B0604020202020204" pitchFamily="34" charset="0"/>
                <a:cs typeface="Arial" panose="020B0604020202020204" pitchFamily="34" charset="0"/>
              </a:rPr>
              <a:t>Outdoors where the sky is visible and not blocked by high-rise buildings, </a:t>
            </a:r>
          </a:p>
          <a:p>
            <a:r>
              <a:rPr lang="en-US" altLang="ja-JP" dirty="0">
                <a:latin typeface="Arial" panose="020B0604020202020204" pitchFamily="34" charset="0"/>
                <a:cs typeface="Arial" panose="020B0604020202020204" pitchFamily="34" charset="0"/>
              </a:rPr>
              <a:t>trees, or other objects, orient the watch so its face is pointed straight up at the sky. </a:t>
            </a:r>
            <a:br>
              <a:rPr lang="ja-JP" altLang="en-US" dirty="0">
                <a:latin typeface="Arial" panose="020B0604020202020204" pitchFamily="34" charset="0"/>
                <a:cs typeface="Arial" panose="020B0604020202020204" pitchFamily="34" charset="0"/>
              </a:rPr>
            </a:br>
            <a:r>
              <a:rPr lang="en-US" altLang="ja-JP" dirty="0">
                <a:latin typeface="Arial" panose="020B0604020202020204" pitchFamily="34" charset="0"/>
                <a:cs typeface="Arial" panose="020B0604020202020204" pitchFamily="34" charset="0"/>
              </a:rPr>
              <a:t>After the GPS completion message "GPS CAPTURE" is displayed, </a:t>
            </a:r>
          </a:p>
          <a:p>
            <a:r>
              <a:rPr lang="en-US" altLang="ja-JP" dirty="0">
                <a:latin typeface="Arial" panose="020B0604020202020204" pitchFamily="34" charset="0"/>
                <a:cs typeface="Arial" panose="020B0604020202020204" pitchFamily="34" charset="0"/>
              </a:rPr>
              <a:t>press the start button to start measurement.</a:t>
            </a:r>
          </a:p>
        </p:txBody>
      </p:sp>
      <p:pic>
        <p:nvPicPr>
          <p:cNvPr id="4" name="図 3">
            <a:extLst>
              <a:ext uri="{FF2B5EF4-FFF2-40B4-BE49-F238E27FC236}">
                <a16:creationId xmlns:a16="http://schemas.microsoft.com/office/drawing/2014/main" id="{889EDFCB-FC34-4ABC-8EA1-07331DF7E4E1}"/>
              </a:ext>
            </a:extLst>
          </p:cNvPr>
          <p:cNvPicPr>
            <a:picLocks noChangeAspect="1"/>
          </p:cNvPicPr>
          <p:nvPr/>
        </p:nvPicPr>
        <p:blipFill>
          <a:blip r:embed="rId2"/>
          <a:stretch>
            <a:fillRect/>
          </a:stretch>
        </p:blipFill>
        <p:spPr>
          <a:xfrm>
            <a:off x="9349329" y="3869243"/>
            <a:ext cx="2594193" cy="2952000"/>
          </a:xfrm>
          <a:prstGeom prst="rect">
            <a:avLst/>
          </a:prstGeom>
        </p:spPr>
      </p:pic>
      <p:sp>
        <p:nvSpPr>
          <p:cNvPr id="7" name="テキスト ボックス 6">
            <a:extLst>
              <a:ext uri="{FF2B5EF4-FFF2-40B4-BE49-F238E27FC236}">
                <a16:creationId xmlns:a16="http://schemas.microsoft.com/office/drawing/2014/main" id="{C5F4E3D3-F876-497E-9146-143A0C16D00D}"/>
              </a:ext>
            </a:extLst>
          </p:cNvPr>
          <p:cNvSpPr txBox="1"/>
          <p:nvPr/>
        </p:nvSpPr>
        <p:spPr>
          <a:xfrm>
            <a:off x="11808000" y="-18742"/>
            <a:ext cx="459921" cy="400110"/>
          </a:xfrm>
          <a:prstGeom prst="rect">
            <a:avLst/>
          </a:prstGeom>
          <a:noFill/>
        </p:spPr>
        <p:txBody>
          <a:bodyPr wrap="square" rtlCol="0">
            <a:spAutoFit/>
          </a:bodyPr>
          <a:lstStyle/>
          <a:p>
            <a:r>
              <a:rPr kumimoji="1" lang="en-US" altLang="ja-JP" sz="2000" dirty="0"/>
              <a:t>14</a:t>
            </a:r>
            <a:endParaRPr kumimoji="1" lang="ja-JP" altLang="en-US" sz="2000" dirty="0"/>
          </a:p>
        </p:txBody>
      </p:sp>
      <p:sp>
        <p:nvSpPr>
          <p:cNvPr id="8" name="正方形/長方形 7">
            <a:extLst>
              <a:ext uri="{FF2B5EF4-FFF2-40B4-BE49-F238E27FC236}">
                <a16:creationId xmlns:a16="http://schemas.microsoft.com/office/drawing/2014/main" id="{89271451-0EB6-4AA3-B163-AC6DC5C47F40}"/>
              </a:ext>
            </a:extLst>
          </p:cNvPr>
          <p:cNvSpPr/>
          <p:nvPr/>
        </p:nvSpPr>
        <p:spPr>
          <a:xfrm>
            <a:off x="399342" y="775667"/>
            <a:ext cx="2327529" cy="39304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latin typeface="Arial" panose="020B0604020202020204" pitchFamily="34" charset="0"/>
                <a:cs typeface="Arial" panose="020B0604020202020204" pitchFamily="34" charset="0"/>
              </a:rPr>
              <a:t>GBD-H1000</a:t>
            </a:r>
            <a:endParaRPr kumimoji="1" lang="ja-JP" altLang="en-US" sz="2000" dirty="0">
              <a:solidFill>
                <a:schemeClr val="tx1"/>
              </a:solidFill>
            </a:endParaRPr>
          </a:p>
        </p:txBody>
      </p:sp>
    </p:spTree>
    <p:extLst>
      <p:ext uri="{BB962C8B-B14F-4D97-AF65-F5344CB8AC3E}">
        <p14:creationId xmlns:p14="http://schemas.microsoft.com/office/powerpoint/2010/main" val="452596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A9C6BE-343E-4F63-A2D0-C3E30777E62C}"/>
              </a:ext>
            </a:extLst>
          </p:cNvPr>
          <p:cNvSpPr txBox="1"/>
          <p:nvPr/>
        </p:nvSpPr>
        <p:spPr>
          <a:xfrm>
            <a:off x="97277" y="36757"/>
            <a:ext cx="11050621" cy="646331"/>
          </a:xfrm>
          <a:prstGeom prst="rect">
            <a:avLst/>
          </a:prstGeom>
          <a:noFill/>
        </p:spPr>
        <p:txBody>
          <a:bodyPr wrap="square" rtlCol="0">
            <a:spAutoFit/>
          </a:bodyPr>
          <a:lstStyle/>
          <a:p>
            <a:r>
              <a:rPr kumimoji="1" lang="en-US" altLang="ja-JP" sz="3600" b="1" u="sng" dirty="0">
                <a:latin typeface="Arial" panose="020B0604020202020204" pitchFamily="34" charset="0"/>
                <a:cs typeface="Arial" panose="020B0604020202020204" pitchFamily="34" charset="0"/>
              </a:rPr>
              <a:t>About</a:t>
            </a:r>
            <a:r>
              <a:rPr kumimoji="1" lang="ja-JP" altLang="en-US" sz="3600" b="1" u="sng" dirty="0">
                <a:latin typeface="Arial" panose="020B0604020202020204" pitchFamily="34" charset="0"/>
                <a:cs typeface="Arial" panose="020B0604020202020204" pitchFamily="34" charset="0"/>
              </a:rPr>
              <a:t> </a:t>
            </a:r>
            <a:r>
              <a:rPr lang="en-US" altLang="ja-JP" sz="3600" b="1" u="sng" dirty="0">
                <a:latin typeface="Arial" panose="020B0604020202020204" pitchFamily="34" charset="0"/>
                <a:cs typeface="Arial" panose="020B0604020202020204" pitchFamily="34" charset="0"/>
              </a:rPr>
              <a:t>linking to external applications</a:t>
            </a:r>
          </a:p>
        </p:txBody>
      </p:sp>
      <p:sp>
        <p:nvSpPr>
          <p:cNvPr id="9" name="テキスト ボックス 8">
            <a:extLst>
              <a:ext uri="{FF2B5EF4-FFF2-40B4-BE49-F238E27FC236}">
                <a16:creationId xmlns:a16="http://schemas.microsoft.com/office/drawing/2014/main" id="{C2FA7437-9A35-4DEB-935D-5038E09AE970}"/>
              </a:ext>
            </a:extLst>
          </p:cNvPr>
          <p:cNvSpPr txBox="1"/>
          <p:nvPr/>
        </p:nvSpPr>
        <p:spPr>
          <a:xfrm>
            <a:off x="598515" y="787923"/>
            <a:ext cx="11163993" cy="5139869"/>
          </a:xfrm>
          <a:prstGeom prst="rect">
            <a:avLst/>
          </a:prstGeom>
          <a:noFill/>
        </p:spPr>
        <p:txBody>
          <a:bodyPr wrap="square" rtlCol="0">
            <a:spAutoFit/>
          </a:bodyPr>
          <a:lstStyle/>
          <a:p>
            <a:r>
              <a:rPr kumimoji="1" lang="en-US" altLang="ja-JP" sz="2000" dirty="0">
                <a:latin typeface="Arial" panose="020B0604020202020204" pitchFamily="34" charset="0"/>
                <a:cs typeface="Arial" panose="020B0604020202020204" pitchFamily="34" charset="0"/>
              </a:rPr>
              <a:t>Timing of syncing to third-party apps</a:t>
            </a:r>
          </a:p>
          <a:p>
            <a:pPr marL="342900" indent="-342900">
              <a:buFontTx/>
              <a:buChar char="-"/>
            </a:pPr>
            <a:r>
              <a:rPr kumimoji="1" lang="en-US" altLang="ja-JP" sz="2000" dirty="0">
                <a:latin typeface="Arial" panose="020B0604020202020204" pitchFamily="34" charset="0"/>
                <a:cs typeface="Arial" panose="020B0604020202020204" pitchFamily="34" charset="0"/>
              </a:rPr>
              <a:t>When the MOVE app became the foreground</a:t>
            </a:r>
          </a:p>
          <a:p>
            <a:pPr marL="342900" indent="-342900">
              <a:buFontTx/>
              <a:buChar char="-"/>
            </a:pPr>
            <a:r>
              <a:rPr kumimoji="1" lang="en-US" altLang="ja-JP" sz="2000" dirty="0">
                <a:latin typeface="Arial" panose="020B0604020202020204" pitchFamily="34" charset="0"/>
                <a:cs typeface="Arial" panose="020B0604020202020204" pitchFamily="34" charset="0"/>
              </a:rPr>
              <a:t>When the Synchronization operation was performed</a:t>
            </a:r>
          </a:p>
          <a:p>
            <a:endParaRPr kumimoji="1" lang="en-US" altLang="ja-JP" sz="800" dirty="0"/>
          </a:p>
          <a:p>
            <a:r>
              <a:rPr kumimoji="1" lang="en-US" altLang="ja-JP" sz="2000" dirty="0">
                <a:latin typeface="Arial" panose="020B0604020202020204" pitchFamily="34" charset="0"/>
                <a:cs typeface="Arial" panose="020B0604020202020204" pitchFamily="34" charset="0"/>
              </a:rPr>
              <a:t>If the G-SHOCK MOVE data is not synced to external applications, please confirm the following points.</a:t>
            </a:r>
          </a:p>
          <a:p>
            <a:endParaRPr kumimoji="1" lang="en-US" altLang="ja-JP" sz="800" dirty="0"/>
          </a:p>
          <a:p>
            <a:r>
              <a:rPr lang="en-US" altLang="ja-JP" sz="2000" dirty="0">
                <a:latin typeface="Arial" panose="020B0604020202020204" pitchFamily="34" charset="0"/>
                <a:cs typeface="Arial" panose="020B0604020202020204" pitchFamily="34" charset="0"/>
              </a:rPr>
              <a:t>1. Check if it is linked </a:t>
            </a:r>
          </a:p>
          <a:p>
            <a:r>
              <a:rPr kumimoji="1" lang="en-US" altLang="ja-JP" sz="2000" dirty="0">
                <a:latin typeface="Arial" panose="020B0604020202020204" pitchFamily="34" charset="0"/>
                <a:cs typeface="Arial" panose="020B0604020202020204" pitchFamily="34" charset="0"/>
              </a:rPr>
              <a:t>    [More – Link with External App]</a:t>
            </a:r>
          </a:p>
          <a:p>
            <a:endParaRPr kumimoji="1" lang="en-US" altLang="ja-JP" sz="2000" dirty="0"/>
          </a:p>
          <a:p>
            <a:endParaRPr kumimoji="1" lang="en-US" altLang="ja-JP" sz="2000" dirty="0"/>
          </a:p>
          <a:p>
            <a:r>
              <a:rPr kumimoji="1" lang="en-US" altLang="ja-JP" sz="800" dirty="0"/>
              <a:t> </a:t>
            </a:r>
          </a:p>
          <a:p>
            <a:endParaRPr kumimoji="1" lang="en-US" altLang="ja-JP" sz="2000" dirty="0"/>
          </a:p>
          <a:p>
            <a:r>
              <a:rPr kumimoji="1" lang="en-US" altLang="ja-JP" sz="2000" dirty="0">
                <a:latin typeface="Arial" panose="020B0604020202020204" pitchFamily="34" charset="0"/>
                <a:cs typeface="Arial" panose="020B0604020202020204" pitchFamily="34" charset="0"/>
              </a:rPr>
              <a:t>2. Confirm if the data is displayed in the Move for web not only the G-SHOCK MOVE app </a:t>
            </a:r>
          </a:p>
          <a:p>
            <a:r>
              <a:rPr kumimoji="1" lang="en-US" altLang="ja-JP" sz="2000" dirty="0">
                <a:latin typeface="Arial" panose="020B0604020202020204" pitchFamily="34" charset="0"/>
                <a:cs typeface="Arial" panose="020B0604020202020204" pitchFamily="34" charset="0"/>
              </a:rPr>
              <a:t>    of the mobile version. (https://cws.casio-intl.com/landing.html)</a:t>
            </a:r>
          </a:p>
          <a:p>
            <a:r>
              <a:rPr lang="en-US" altLang="ja-JP" dirty="0">
                <a:latin typeface="Arial" panose="020B0604020202020204" pitchFamily="34" charset="0"/>
                <a:cs typeface="Arial" panose="020B0604020202020204" pitchFamily="34" charset="0"/>
              </a:rPr>
              <a:t>   *Normally, data synchronization with the MOVE for web is performed immediately after the data is   </a:t>
            </a:r>
          </a:p>
          <a:p>
            <a:r>
              <a:rPr lang="en-US" altLang="ja-JP" dirty="0">
                <a:latin typeface="Arial" panose="020B0604020202020204" pitchFamily="34" charset="0"/>
                <a:cs typeface="Arial" panose="020B0604020202020204" pitchFamily="34" charset="0"/>
              </a:rPr>
              <a:t>    transferred from the watch to the G-SHOCK MOVE of the mobile version. </a:t>
            </a:r>
          </a:p>
          <a:p>
            <a:endParaRPr kumimoji="1" lang="en-US" altLang="ja-JP" sz="800" dirty="0"/>
          </a:p>
          <a:p>
            <a:r>
              <a:rPr kumimoji="1" lang="en-US" altLang="ja-JP" sz="2000" dirty="0">
                <a:latin typeface="Arial" panose="020B0604020202020204" pitchFamily="34" charset="0"/>
                <a:cs typeface="Arial" panose="020B0604020202020204" pitchFamily="34" charset="0"/>
              </a:rPr>
              <a:t>3. Confirm if Bluetooth connection is established.</a:t>
            </a:r>
          </a:p>
        </p:txBody>
      </p:sp>
      <p:grpSp>
        <p:nvGrpSpPr>
          <p:cNvPr id="22" name="グループ化 21">
            <a:extLst>
              <a:ext uri="{FF2B5EF4-FFF2-40B4-BE49-F238E27FC236}">
                <a16:creationId xmlns:a16="http://schemas.microsoft.com/office/drawing/2014/main" id="{9E77D7F6-D7BD-4A7F-B971-1F33E5660A87}"/>
              </a:ext>
            </a:extLst>
          </p:cNvPr>
          <p:cNvGrpSpPr/>
          <p:nvPr/>
        </p:nvGrpSpPr>
        <p:grpSpPr>
          <a:xfrm>
            <a:off x="5622587" y="2547857"/>
            <a:ext cx="2475424" cy="1620000"/>
            <a:chOff x="4858288" y="1295754"/>
            <a:chExt cx="2475424" cy="1620000"/>
          </a:xfrm>
        </p:grpSpPr>
        <p:grpSp>
          <p:nvGrpSpPr>
            <p:cNvPr id="20" name="グループ化 19">
              <a:extLst>
                <a:ext uri="{FF2B5EF4-FFF2-40B4-BE49-F238E27FC236}">
                  <a16:creationId xmlns:a16="http://schemas.microsoft.com/office/drawing/2014/main" id="{6C243A93-DD18-4A67-92B4-0B2A48CA03B9}"/>
                </a:ext>
              </a:extLst>
            </p:cNvPr>
            <p:cNvGrpSpPr/>
            <p:nvPr/>
          </p:nvGrpSpPr>
          <p:grpSpPr>
            <a:xfrm>
              <a:off x="4858288" y="1295754"/>
              <a:ext cx="2475424" cy="1620000"/>
              <a:chOff x="4858288" y="1295754"/>
              <a:chExt cx="2475424" cy="1620000"/>
            </a:xfrm>
          </p:grpSpPr>
          <p:pic>
            <p:nvPicPr>
              <p:cNvPr id="17" name="図 16">
                <a:extLst>
                  <a:ext uri="{FF2B5EF4-FFF2-40B4-BE49-F238E27FC236}">
                    <a16:creationId xmlns:a16="http://schemas.microsoft.com/office/drawing/2014/main" id="{6B1FE60E-903C-4A49-A32E-A4592DB66EAD}"/>
                  </a:ext>
                </a:extLst>
              </p:cNvPr>
              <p:cNvPicPr>
                <a:picLocks noChangeAspect="1"/>
              </p:cNvPicPr>
              <p:nvPr/>
            </p:nvPicPr>
            <p:blipFill>
              <a:blip r:embed="rId2"/>
              <a:stretch>
                <a:fillRect/>
              </a:stretch>
            </p:blipFill>
            <p:spPr>
              <a:xfrm>
                <a:off x="4858288" y="1295754"/>
                <a:ext cx="2475424" cy="1620000"/>
              </a:xfrm>
              <a:prstGeom prst="rect">
                <a:avLst/>
              </a:prstGeom>
            </p:spPr>
          </p:pic>
          <p:sp>
            <p:nvSpPr>
              <p:cNvPr id="18" name="テキスト ボックス 17">
                <a:extLst>
                  <a:ext uri="{FF2B5EF4-FFF2-40B4-BE49-F238E27FC236}">
                    <a16:creationId xmlns:a16="http://schemas.microsoft.com/office/drawing/2014/main" id="{CBDD7669-8E1E-48E3-9DB2-9C41FD60EEA1}"/>
                  </a:ext>
                </a:extLst>
              </p:cNvPr>
              <p:cNvSpPr txBox="1"/>
              <p:nvPr/>
            </p:nvSpPr>
            <p:spPr>
              <a:xfrm>
                <a:off x="6658495" y="2292014"/>
                <a:ext cx="606829" cy="276999"/>
              </a:xfrm>
              <a:prstGeom prst="rect">
                <a:avLst/>
              </a:prstGeom>
              <a:solidFill>
                <a:schemeClr val="tx1"/>
              </a:solidFill>
            </p:spPr>
            <p:txBody>
              <a:bodyPr wrap="square" rtlCol="0">
                <a:spAutoFit/>
              </a:bodyPr>
              <a:lstStyle/>
              <a:p>
                <a:pPr algn="r"/>
                <a:r>
                  <a:rPr kumimoji="1" lang="en-US" altLang="ja-JP" sz="1200" dirty="0">
                    <a:solidFill>
                      <a:schemeClr val="bg1"/>
                    </a:solidFill>
                  </a:rPr>
                  <a:t>Linked</a:t>
                </a:r>
                <a:endParaRPr kumimoji="1" lang="ja-JP" altLang="en-US" sz="1200" dirty="0">
                  <a:solidFill>
                    <a:schemeClr val="bg1"/>
                  </a:solidFill>
                </a:endParaRPr>
              </a:p>
            </p:txBody>
          </p:sp>
          <p:sp>
            <p:nvSpPr>
              <p:cNvPr id="19" name="テキスト ボックス 18">
                <a:extLst>
                  <a:ext uri="{FF2B5EF4-FFF2-40B4-BE49-F238E27FC236}">
                    <a16:creationId xmlns:a16="http://schemas.microsoft.com/office/drawing/2014/main" id="{241B7502-DA1E-4142-8A22-6EE1E23B3CBC}"/>
                  </a:ext>
                </a:extLst>
              </p:cNvPr>
              <p:cNvSpPr txBox="1"/>
              <p:nvPr/>
            </p:nvSpPr>
            <p:spPr>
              <a:xfrm>
                <a:off x="6658495" y="2575264"/>
                <a:ext cx="606829" cy="276999"/>
              </a:xfrm>
              <a:prstGeom prst="rect">
                <a:avLst/>
              </a:prstGeom>
              <a:solidFill>
                <a:schemeClr val="tx1"/>
              </a:solidFill>
            </p:spPr>
            <p:txBody>
              <a:bodyPr wrap="square" rtlCol="0">
                <a:spAutoFit/>
              </a:bodyPr>
              <a:lstStyle/>
              <a:p>
                <a:pPr algn="r"/>
                <a:r>
                  <a:rPr kumimoji="1" lang="en-US" altLang="ja-JP" sz="1200" dirty="0">
                    <a:solidFill>
                      <a:schemeClr val="bg1"/>
                    </a:solidFill>
                  </a:rPr>
                  <a:t>Linked</a:t>
                </a:r>
                <a:endParaRPr kumimoji="1" lang="ja-JP" altLang="en-US" sz="1200" dirty="0">
                  <a:solidFill>
                    <a:schemeClr val="bg1"/>
                  </a:solidFill>
                </a:endParaRPr>
              </a:p>
            </p:txBody>
          </p:sp>
        </p:grpSp>
        <p:sp>
          <p:nvSpPr>
            <p:cNvPr id="21" name="正方形/長方形 20">
              <a:extLst>
                <a:ext uri="{FF2B5EF4-FFF2-40B4-BE49-F238E27FC236}">
                  <a16:creationId xmlns:a16="http://schemas.microsoft.com/office/drawing/2014/main" id="{C953D23D-1AF6-4F7A-B568-041BBE951B43}"/>
                </a:ext>
              </a:extLst>
            </p:cNvPr>
            <p:cNvSpPr/>
            <p:nvPr/>
          </p:nvSpPr>
          <p:spPr>
            <a:xfrm>
              <a:off x="6658495" y="2292014"/>
              <a:ext cx="606829" cy="5602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00921594-DFBC-47F8-86AE-D672F8D1BD92}"/>
              </a:ext>
            </a:extLst>
          </p:cNvPr>
          <p:cNvSpPr txBox="1"/>
          <p:nvPr/>
        </p:nvSpPr>
        <p:spPr>
          <a:xfrm>
            <a:off x="11808000" y="-18742"/>
            <a:ext cx="459921" cy="400110"/>
          </a:xfrm>
          <a:prstGeom prst="rect">
            <a:avLst/>
          </a:prstGeom>
          <a:noFill/>
        </p:spPr>
        <p:txBody>
          <a:bodyPr wrap="square" rtlCol="0">
            <a:spAutoFit/>
          </a:bodyPr>
          <a:lstStyle/>
          <a:p>
            <a:r>
              <a:rPr kumimoji="1" lang="en-US" altLang="ja-JP" sz="2000" dirty="0"/>
              <a:t>15</a:t>
            </a:r>
            <a:endParaRPr kumimoji="1" lang="ja-JP" altLang="en-US" sz="2000" dirty="0"/>
          </a:p>
        </p:txBody>
      </p:sp>
      <p:sp>
        <p:nvSpPr>
          <p:cNvPr id="11" name="四角形: 角を丸くする 10">
            <a:extLst>
              <a:ext uri="{FF2B5EF4-FFF2-40B4-BE49-F238E27FC236}">
                <a16:creationId xmlns:a16="http://schemas.microsoft.com/office/drawing/2014/main" id="{8D94D187-2320-4253-B160-94E1BF1358F2}"/>
              </a:ext>
            </a:extLst>
          </p:cNvPr>
          <p:cNvSpPr/>
          <p:nvPr/>
        </p:nvSpPr>
        <p:spPr>
          <a:xfrm>
            <a:off x="1227271" y="5832000"/>
            <a:ext cx="9451915" cy="1002483"/>
          </a:xfrm>
          <a:prstGeom prst="roundRect">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500" dirty="0">
                <a:solidFill>
                  <a:schemeClr val="tx1"/>
                </a:solidFill>
                <a:latin typeface="Arial" panose="020B0604020202020204" pitchFamily="34" charset="0"/>
                <a:cs typeface="Arial" panose="020B0604020202020204" pitchFamily="34" charset="0"/>
              </a:rPr>
              <a:t>&lt; Reference URL &gt;</a:t>
            </a:r>
          </a:p>
          <a:p>
            <a:endParaRPr lang="en-US" altLang="ja-JP" sz="900" dirty="0">
              <a:solidFill>
                <a:schemeClr val="tx1"/>
              </a:solidFill>
              <a:latin typeface="Arial" panose="020B0604020202020204" pitchFamily="34" charset="0"/>
              <a:cs typeface="Arial" panose="020B0604020202020204" pitchFamily="34" charset="0"/>
            </a:endParaRPr>
          </a:p>
          <a:p>
            <a:r>
              <a:rPr lang="en-US" altLang="ja-JP" sz="1500" dirty="0">
                <a:solidFill>
                  <a:schemeClr val="tx1"/>
                </a:solidFill>
                <a:latin typeface="Arial" panose="020B0604020202020204" pitchFamily="34" charset="0"/>
                <a:cs typeface="Arial" panose="020B0604020202020204" pitchFamily="34" charset="0"/>
              </a:rPr>
              <a:t>https://support.casio.com/en/support/answer.php?cid=009001020008&amp;qid=97916&amp;num=1</a:t>
            </a:r>
          </a:p>
          <a:p>
            <a:r>
              <a:rPr lang="en-US" altLang="ja-JP" sz="1500" dirty="0">
                <a:solidFill>
                  <a:schemeClr val="tx1"/>
                </a:solidFill>
                <a:latin typeface="Arial" panose="020B0604020202020204" pitchFamily="34" charset="0"/>
                <a:cs typeface="Arial" panose="020B0604020202020204" pitchFamily="34" charset="0"/>
              </a:rPr>
              <a:t>https://support.casio.com/en/support/answer.php?cid=009001020008&amp;qid=97917&amp;num=2</a:t>
            </a:r>
          </a:p>
        </p:txBody>
      </p:sp>
    </p:spTree>
    <p:extLst>
      <p:ext uri="{BB962C8B-B14F-4D97-AF65-F5344CB8AC3E}">
        <p14:creationId xmlns:p14="http://schemas.microsoft.com/office/powerpoint/2010/main" val="3366207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A9C6BE-343E-4F63-A2D0-C3E30777E62C}"/>
              </a:ext>
            </a:extLst>
          </p:cNvPr>
          <p:cNvSpPr txBox="1"/>
          <p:nvPr/>
        </p:nvSpPr>
        <p:spPr>
          <a:xfrm>
            <a:off x="97277" y="36757"/>
            <a:ext cx="11050621" cy="646331"/>
          </a:xfrm>
          <a:prstGeom prst="rect">
            <a:avLst/>
          </a:prstGeom>
          <a:noFill/>
        </p:spPr>
        <p:txBody>
          <a:bodyPr wrap="square" rtlCol="0">
            <a:spAutoFit/>
          </a:bodyPr>
          <a:lstStyle/>
          <a:p>
            <a:r>
              <a:rPr kumimoji="1" lang="en-US" altLang="ja-JP" sz="3600" b="1" u="sng" dirty="0">
                <a:latin typeface="Arial" panose="020B0604020202020204" pitchFamily="34" charset="0"/>
                <a:cs typeface="Arial" panose="020B0604020202020204" pitchFamily="34" charset="0"/>
              </a:rPr>
              <a:t>About</a:t>
            </a:r>
            <a:r>
              <a:rPr kumimoji="1" lang="ja-JP" altLang="en-US" sz="3600" b="1" u="sng" dirty="0">
                <a:latin typeface="Arial" panose="020B0604020202020204" pitchFamily="34" charset="0"/>
                <a:cs typeface="Arial" panose="020B0604020202020204" pitchFamily="34" charset="0"/>
              </a:rPr>
              <a:t> </a:t>
            </a:r>
            <a:r>
              <a:rPr lang="en-US" altLang="ja-JP" sz="3600" b="1" u="sng" dirty="0">
                <a:latin typeface="Arial" panose="020B0604020202020204" pitchFamily="34" charset="0"/>
                <a:cs typeface="Arial" panose="020B0604020202020204" pitchFamily="34" charset="0"/>
              </a:rPr>
              <a:t>linking to external applications</a:t>
            </a:r>
          </a:p>
        </p:txBody>
      </p:sp>
      <p:sp>
        <p:nvSpPr>
          <p:cNvPr id="6" name="Rectangle 1">
            <a:extLst>
              <a:ext uri="{FF2B5EF4-FFF2-40B4-BE49-F238E27FC236}">
                <a16:creationId xmlns:a16="http://schemas.microsoft.com/office/drawing/2014/main" id="{5D2DC05D-F64E-420D-8AA6-175AD3A8EB61}"/>
              </a:ext>
            </a:extLst>
          </p:cNvPr>
          <p:cNvSpPr>
            <a:spLocks noChangeArrowheads="1"/>
          </p:cNvSpPr>
          <p:nvPr/>
        </p:nvSpPr>
        <p:spPr bwMode="auto">
          <a:xfrm>
            <a:off x="363165" y="683088"/>
            <a:ext cx="11731558"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ja-JP" sz="2000" dirty="0">
                <a:solidFill>
                  <a:srgbClr val="222222"/>
                </a:solidFill>
                <a:cs typeface="Arial" panose="020B0604020202020204" pitchFamily="34" charset="0"/>
              </a:rPr>
              <a:t>&lt;</a:t>
            </a:r>
            <a:r>
              <a:rPr kumimoji="0" lang="en-US" altLang="ja-JP" sz="2000" dirty="0">
                <a:solidFill>
                  <a:srgbClr val="222222"/>
                </a:solidFill>
                <a:cs typeface="Arial" panose="020B0604020202020204" pitchFamily="34" charset="0"/>
              </a:rPr>
              <a:t>The number of steps displayed in "Google fit“, "STRAVA“ and "Apple Health“&gt;</a:t>
            </a:r>
          </a:p>
          <a:p>
            <a:endParaRPr kumimoji="0" lang="en-US" altLang="ja-JP" sz="800" dirty="0">
              <a:solidFill>
                <a:srgbClr val="222222"/>
              </a:solidFill>
              <a:cs typeface="Arial" panose="020B0604020202020204" pitchFamily="34" charset="0"/>
            </a:endParaRPr>
          </a:p>
          <a:p>
            <a:r>
              <a:rPr kumimoji="0" lang="en-US" altLang="ja-JP" dirty="0">
                <a:solidFill>
                  <a:srgbClr val="222222"/>
                </a:solidFill>
                <a:cs typeface="Arial" panose="020B0604020202020204" pitchFamily="34" charset="0"/>
              </a:rPr>
              <a:t>Even if you link external apps to G-SHOCK MOVE, the number of steps displayed </a:t>
            </a:r>
          </a:p>
          <a:p>
            <a:r>
              <a:rPr kumimoji="0" lang="en-US" altLang="ja-JP" dirty="0">
                <a:solidFill>
                  <a:srgbClr val="222222"/>
                </a:solidFill>
                <a:cs typeface="Arial" panose="020B0604020202020204" pitchFamily="34" charset="0"/>
              </a:rPr>
              <a:t>in "Google fit", "STRAVA", and "Apple Health" does not exactly match.</a:t>
            </a:r>
          </a:p>
          <a:p>
            <a:r>
              <a:rPr lang="en-US" altLang="ja-JP" dirty="0">
                <a:solidFill>
                  <a:srgbClr val="222222"/>
                </a:solidFill>
                <a:cs typeface="Arial" panose="020B0604020202020204" pitchFamily="34" charset="0"/>
              </a:rPr>
              <a:t>Since Apple Health etc. have a function to acquire the number of steps with the acceleration sensor </a:t>
            </a:r>
          </a:p>
          <a:p>
            <a:r>
              <a:rPr lang="en-US" altLang="ja-JP" dirty="0">
                <a:solidFill>
                  <a:srgbClr val="222222"/>
                </a:solidFill>
                <a:cs typeface="Arial" panose="020B0604020202020204" pitchFamily="34" charset="0"/>
              </a:rPr>
              <a:t>built in the smartphone, it may not match MOVE.</a:t>
            </a:r>
          </a:p>
          <a:p>
            <a:r>
              <a:rPr lang="en-US" altLang="ja-JP" dirty="0"/>
              <a:t>The number of steps will be displayed depending on how the receiving application side, which is the parent, processes.</a:t>
            </a:r>
            <a:endParaRPr kumimoji="0" lang="en-US" altLang="ja-JP" dirty="0">
              <a:solidFill>
                <a:srgbClr val="222222"/>
              </a:solidFill>
              <a:cs typeface="Arial" panose="020B0604020202020204" pitchFamily="34" charset="0"/>
            </a:endParaRPr>
          </a:p>
        </p:txBody>
      </p:sp>
      <p:grpSp>
        <p:nvGrpSpPr>
          <p:cNvPr id="4" name="グループ化 3">
            <a:extLst>
              <a:ext uri="{FF2B5EF4-FFF2-40B4-BE49-F238E27FC236}">
                <a16:creationId xmlns:a16="http://schemas.microsoft.com/office/drawing/2014/main" id="{64296CEB-588B-49A4-BB30-AF527388B8E4}"/>
              </a:ext>
            </a:extLst>
          </p:cNvPr>
          <p:cNvGrpSpPr>
            <a:grpSpLocks noChangeAspect="1"/>
          </p:cNvGrpSpPr>
          <p:nvPr/>
        </p:nvGrpSpPr>
        <p:grpSpPr>
          <a:xfrm>
            <a:off x="2468008" y="3293243"/>
            <a:ext cx="1964021" cy="3564000"/>
            <a:chOff x="270966" y="1108568"/>
            <a:chExt cx="2916261" cy="5292000"/>
          </a:xfrm>
        </p:grpSpPr>
        <p:pic>
          <p:nvPicPr>
            <p:cNvPr id="5" name="図 4">
              <a:extLst>
                <a:ext uri="{FF2B5EF4-FFF2-40B4-BE49-F238E27FC236}">
                  <a16:creationId xmlns:a16="http://schemas.microsoft.com/office/drawing/2014/main" id="{43ACD92A-C30C-4429-B118-C04851CC30AE}"/>
                </a:ext>
              </a:extLst>
            </p:cNvPr>
            <p:cNvPicPr>
              <a:picLocks noChangeAspect="1"/>
            </p:cNvPicPr>
            <p:nvPr/>
          </p:nvPicPr>
          <p:blipFill>
            <a:blip r:embed="rId2"/>
            <a:stretch>
              <a:fillRect/>
            </a:stretch>
          </p:blipFill>
          <p:spPr>
            <a:xfrm>
              <a:off x="270966" y="1108568"/>
              <a:ext cx="2916261" cy="5292000"/>
            </a:xfrm>
            <a:prstGeom prst="rect">
              <a:avLst/>
            </a:prstGeom>
          </p:spPr>
        </p:pic>
        <p:sp>
          <p:nvSpPr>
            <p:cNvPr id="7" name="テキスト ボックス 6">
              <a:extLst>
                <a:ext uri="{FF2B5EF4-FFF2-40B4-BE49-F238E27FC236}">
                  <a16:creationId xmlns:a16="http://schemas.microsoft.com/office/drawing/2014/main" id="{41458E56-F22F-4D13-9FB4-0EB7BB2D75A8}"/>
                </a:ext>
              </a:extLst>
            </p:cNvPr>
            <p:cNvSpPr txBox="1">
              <a:spLocks noChangeAspect="1"/>
            </p:cNvSpPr>
            <p:nvPr/>
          </p:nvSpPr>
          <p:spPr>
            <a:xfrm>
              <a:off x="759594" y="1109035"/>
              <a:ext cx="1809093" cy="429081"/>
            </a:xfrm>
            <a:prstGeom prst="rect">
              <a:avLst/>
            </a:prstGeom>
            <a:solidFill>
              <a:schemeClr val="tx1"/>
            </a:solidFill>
          </p:spPr>
          <p:txBody>
            <a:bodyPr wrap="square" rtlCol="0" anchor="ctr">
              <a:noAutofit/>
            </a:bodyPr>
            <a:lstStyle/>
            <a:p>
              <a:pPr algn="ctr"/>
              <a:r>
                <a:rPr kumimoji="1" lang="en-US" altLang="ja-JP" sz="1000" dirty="0">
                  <a:solidFill>
                    <a:schemeClr val="bg1"/>
                  </a:solidFill>
                  <a:latin typeface="Arial" panose="020B0604020202020204" pitchFamily="34" charset="0"/>
                  <a:cs typeface="Arial" panose="020B0604020202020204" pitchFamily="34" charset="0"/>
                </a:rPr>
                <a:t>Saturday Activity</a:t>
              </a:r>
            </a:p>
            <a:p>
              <a:pPr algn="ctr"/>
              <a:r>
                <a:rPr kumimoji="1" lang="en-US" altLang="ja-JP" sz="700" dirty="0">
                  <a:solidFill>
                    <a:schemeClr val="bg1"/>
                  </a:solidFill>
                  <a:latin typeface="Arial" panose="020B0604020202020204" pitchFamily="34" charset="0"/>
                  <a:cs typeface="Arial" panose="020B0604020202020204" pitchFamily="34" charset="0"/>
                </a:rPr>
                <a:t>2/6/2021</a:t>
              </a:r>
              <a:r>
                <a:rPr kumimoji="1" lang="ja-JP" altLang="en-US" sz="700" dirty="0">
                  <a:solidFill>
                    <a:schemeClr val="bg1"/>
                  </a:solidFill>
                  <a:latin typeface="Arial" panose="020B0604020202020204" pitchFamily="34" charset="0"/>
                  <a:cs typeface="Arial" panose="020B0604020202020204" pitchFamily="34" charset="0"/>
                </a:rPr>
                <a:t>　</a:t>
              </a:r>
              <a:r>
                <a:rPr kumimoji="1" lang="en-US" altLang="ja-JP" sz="700" dirty="0">
                  <a:solidFill>
                    <a:schemeClr val="bg1"/>
                  </a:solidFill>
                  <a:latin typeface="Arial" panose="020B0604020202020204" pitchFamily="34" charset="0"/>
                  <a:cs typeface="Arial" panose="020B0604020202020204" pitchFamily="34" charset="0"/>
                </a:rPr>
                <a:t>14:40:09</a:t>
              </a:r>
              <a:endParaRPr kumimoji="1" lang="ja-JP" altLang="en-US" sz="700" dirty="0">
                <a:solidFill>
                  <a:schemeClr val="bg1"/>
                </a:solidFill>
                <a:latin typeface="Arial" panose="020B0604020202020204" pitchFamily="34" charset="0"/>
                <a:cs typeface="Arial" panose="020B0604020202020204" pitchFamily="34" charset="0"/>
              </a:endParaRPr>
            </a:p>
          </p:txBody>
        </p:sp>
      </p:grpSp>
      <p:grpSp>
        <p:nvGrpSpPr>
          <p:cNvPr id="11" name="グループ化 10">
            <a:extLst>
              <a:ext uri="{FF2B5EF4-FFF2-40B4-BE49-F238E27FC236}">
                <a16:creationId xmlns:a16="http://schemas.microsoft.com/office/drawing/2014/main" id="{E36E66BE-E701-4B80-A298-C495A9C36015}"/>
              </a:ext>
            </a:extLst>
          </p:cNvPr>
          <p:cNvGrpSpPr>
            <a:grpSpLocks noChangeAspect="1"/>
          </p:cNvGrpSpPr>
          <p:nvPr/>
        </p:nvGrpSpPr>
        <p:grpSpPr>
          <a:xfrm>
            <a:off x="10151030" y="3114000"/>
            <a:ext cx="1870498" cy="3744000"/>
            <a:chOff x="6292994" y="735365"/>
            <a:chExt cx="2854067" cy="5712675"/>
          </a:xfrm>
        </p:grpSpPr>
        <p:grpSp>
          <p:nvGrpSpPr>
            <p:cNvPr id="12" name="グループ化 11">
              <a:extLst>
                <a:ext uri="{FF2B5EF4-FFF2-40B4-BE49-F238E27FC236}">
                  <a16:creationId xmlns:a16="http://schemas.microsoft.com/office/drawing/2014/main" id="{6558BFF5-07B6-4D1C-A596-37BCE88ACCDC}"/>
                </a:ext>
              </a:extLst>
            </p:cNvPr>
            <p:cNvGrpSpPr/>
            <p:nvPr/>
          </p:nvGrpSpPr>
          <p:grpSpPr>
            <a:xfrm>
              <a:off x="6292994" y="735365"/>
              <a:ext cx="2854067" cy="4932000"/>
              <a:chOff x="6433872" y="735365"/>
              <a:chExt cx="2854067" cy="4932000"/>
            </a:xfrm>
          </p:grpSpPr>
          <p:pic>
            <p:nvPicPr>
              <p:cNvPr id="14" name="図 13">
                <a:extLst>
                  <a:ext uri="{FF2B5EF4-FFF2-40B4-BE49-F238E27FC236}">
                    <a16:creationId xmlns:a16="http://schemas.microsoft.com/office/drawing/2014/main" id="{4B7970B0-00B5-465F-8CAE-87C93818035A}"/>
                  </a:ext>
                </a:extLst>
              </p:cNvPr>
              <p:cNvPicPr>
                <a:picLocks noChangeAspect="1"/>
              </p:cNvPicPr>
              <p:nvPr/>
            </p:nvPicPr>
            <p:blipFill>
              <a:blip r:embed="rId3"/>
              <a:stretch>
                <a:fillRect/>
              </a:stretch>
            </p:blipFill>
            <p:spPr>
              <a:xfrm>
                <a:off x="6433872" y="735365"/>
                <a:ext cx="2854067" cy="4932000"/>
              </a:xfrm>
              <a:prstGeom prst="rect">
                <a:avLst/>
              </a:prstGeom>
            </p:spPr>
          </p:pic>
          <p:pic>
            <p:nvPicPr>
              <p:cNvPr id="15" name="図 14">
                <a:extLst>
                  <a:ext uri="{FF2B5EF4-FFF2-40B4-BE49-F238E27FC236}">
                    <a16:creationId xmlns:a16="http://schemas.microsoft.com/office/drawing/2014/main" id="{2E75FB9B-738A-435D-B2C0-1C3CF2F5CA50}"/>
                  </a:ext>
                </a:extLst>
              </p:cNvPr>
              <p:cNvPicPr>
                <a:picLocks noChangeAspect="1"/>
              </p:cNvPicPr>
              <p:nvPr/>
            </p:nvPicPr>
            <p:blipFill>
              <a:blip r:embed="rId4"/>
              <a:stretch>
                <a:fillRect/>
              </a:stretch>
            </p:blipFill>
            <p:spPr>
              <a:xfrm>
                <a:off x="6550079" y="1776412"/>
                <a:ext cx="2047875" cy="257175"/>
              </a:xfrm>
              <a:prstGeom prst="rect">
                <a:avLst/>
              </a:prstGeom>
            </p:spPr>
          </p:pic>
        </p:grpSp>
        <p:pic>
          <p:nvPicPr>
            <p:cNvPr id="13" name="図 12">
              <a:extLst>
                <a:ext uri="{FF2B5EF4-FFF2-40B4-BE49-F238E27FC236}">
                  <a16:creationId xmlns:a16="http://schemas.microsoft.com/office/drawing/2014/main" id="{0E1D69CA-231E-408B-8DC3-A1918C7B79F8}"/>
                </a:ext>
              </a:extLst>
            </p:cNvPr>
            <p:cNvPicPr>
              <a:picLocks noChangeAspect="1"/>
            </p:cNvPicPr>
            <p:nvPr/>
          </p:nvPicPr>
          <p:blipFill>
            <a:blip r:embed="rId5"/>
            <a:stretch>
              <a:fillRect/>
            </a:stretch>
          </p:blipFill>
          <p:spPr>
            <a:xfrm>
              <a:off x="6373728" y="5584040"/>
              <a:ext cx="2692600" cy="864000"/>
            </a:xfrm>
            <a:prstGeom prst="rect">
              <a:avLst/>
            </a:prstGeom>
          </p:spPr>
        </p:pic>
      </p:grpSp>
      <p:grpSp>
        <p:nvGrpSpPr>
          <p:cNvPr id="17" name="グループ化 16">
            <a:extLst>
              <a:ext uri="{FF2B5EF4-FFF2-40B4-BE49-F238E27FC236}">
                <a16:creationId xmlns:a16="http://schemas.microsoft.com/office/drawing/2014/main" id="{1BE55092-C93A-4D1A-9E81-EA238CCC764D}"/>
              </a:ext>
            </a:extLst>
          </p:cNvPr>
          <p:cNvGrpSpPr>
            <a:grpSpLocks noChangeAspect="1"/>
          </p:cNvGrpSpPr>
          <p:nvPr/>
        </p:nvGrpSpPr>
        <p:grpSpPr>
          <a:xfrm>
            <a:off x="6241390" y="3204000"/>
            <a:ext cx="2016321" cy="3636000"/>
            <a:chOff x="5523621" y="1009643"/>
            <a:chExt cx="3234115" cy="5832000"/>
          </a:xfrm>
        </p:grpSpPr>
        <p:grpSp>
          <p:nvGrpSpPr>
            <p:cNvPr id="18" name="グループ化 17">
              <a:extLst>
                <a:ext uri="{FF2B5EF4-FFF2-40B4-BE49-F238E27FC236}">
                  <a16:creationId xmlns:a16="http://schemas.microsoft.com/office/drawing/2014/main" id="{22BCD4EB-4E78-44B0-A3F8-3A114D1CBE0E}"/>
                </a:ext>
              </a:extLst>
            </p:cNvPr>
            <p:cNvGrpSpPr/>
            <p:nvPr/>
          </p:nvGrpSpPr>
          <p:grpSpPr>
            <a:xfrm>
              <a:off x="5523621" y="1009643"/>
              <a:ext cx="3234115" cy="5832000"/>
              <a:chOff x="5523621" y="1009643"/>
              <a:chExt cx="3234115" cy="5832000"/>
            </a:xfrm>
          </p:grpSpPr>
          <p:pic>
            <p:nvPicPr>
              <p:cNvPr id="21" name="図 20">
                <a:extLst>
                  <a:ext uri="{FF2B5EF4-FFF2-40B4-BE49-F238E27FC236}">
                    <a16:creationId xmlns:a16="http://schemas.microsoft.com/office/drawing/2014/main" id="{E9E33BF0-BC69-46B3-B447-CE4E63EAC847}"/>
                  </a:ext>
                </a:extLst>
              </p:cNvPr>
              <p:cNvPicPr>
                <a:picLocks noChangeAspect="1"/>
              </p:cNvPicPr>
              <p:nvPr/>
            </p:nvPicPr>
            <p:blipFill>
              <a:blip r:embed="rId6"/>
              <a:stretch>
                <a:fillRect/>
              </a:stretch>
            </p:blipFill>
            <p:spPr>
              <a:xfrm>
                <a:off x="5523621" y="1009643"/>
                <a:ext cx="3234115" cy="5832000"/>
              </a:xfrm>
              <a:prstGeom prst="rect">
                <a:avLst/>
              </a:prstGeom>
              <a:ln>
                <a:solidFill>
                  <a:schemeClr val="bg1">
                    <a:lumMod val="50000"/>
                  </a:schemeClr>
                </a:solidFill>
              </a:ln>
            </p:spPr>
          </p:pic>
          <p:sp>
            <p:nvSpPr>
              <p:cNvPr id="22" name="テキスト ボックス 21">
                <a:extLst>
                  <a:ext uri="{FF2B5EF4-FFF2-40B4-BE49-F238E27FC236}">
                    <a16:creationId xmlns:a16="http://schemas.microsoft.com/office/drawing/2014/main" id="{645859A8-F769-4B4D-99AF-861EA92C8809}"/>
                  </a:ext>
                </a:extLst>
              </p:cNvPr>
              <p:cNvSpPr txBox="1"/>
              <p:nvPr/>
            </p:nvSpPr>
            <p:spPr>
              <a:xfrm>
                <a:off x="6794727" y="4539536"/>
                <a:ext cx="1083393" cy="367389"/>
              </a:xfrm>
              <a:prstGeom prst="rect">
                <a:avLst/>
              </a:prstGeom>
              <a:solidFill>
                <a:schemeClr val="bg1"/>
              </a:solidFill>
            </p:spPr>
            <p:txBody>
              <a:bodyPr wrap="square" rtlCol="0">
                <a:spAutoFit/>
              </a:bodyPr>
              <a:lstStyle/>
              <a:p>
                <a:r>
                  <a:rPr kumimoji="1" lang="en-US" altLang="ja-JP" sz="800" dirty="0">
                    <a:latin typeface="Arial" panose="020B0604020202020204" pitchFamily="34" charset="0"/>
                    <a:cs typeface="Arial" panose="020B0604020202020204" pitchFamily="34" charset="0"/>
                  </a:rPr>
                  <a:t>Yumiko!</a:t>
                </a:r>
                <a:endParaRPr kumimoji="1" lang="ja-JP" altLang="en-US" sz="800" dirty="0">
                  <a:latin typeface="Arial" panose="020B0604020202020204" pitchFamily="34" charset="0"/>
                  <a:cs typeface="Arial" panose="020B0604020202020204" pitchFamily="34" charset="0"/>
                </a:endParaRPr>
              </a:p>
            </p:txBody>
          </p:sp>
        </p:grpSp>
        <p:pic>
          <p:nvPicPr>
            <p:cNvPr id="19" name="図 18">
              <a:extLst>
                <a:ext uri="{FF2B5EF4-FFF2-40B4-BE49-F238E27FC236}">
                  <a16:creationId xmlns:a16="http://schemas.microsoft.com/office/drawing/2014/main" id="{FF7E5C63-83A4-41E2-9646-9D3DE4D642C4}"/>
                </a:ext>
              </a:extLst>
            </p:cNvPr>
            <p:cNvPicPr>
              <a:picLocks noChangeAspect="1"/>
            </p:cNvPicPr>
            <p:nvPr/>
          </p:nvPicPr>
          <p:blipFill>
            <a:blip r:embed="rId7"/>
            <a:stretch>
              <a:fillRect/>
            </a:stretch>
          </p:blipFill>
          <p:spPr>
            <a:xfrm>
              <a:off x="5768035" y="3905243"/>
              <a:ext cx="1961514" cy="288000"/>
            </a:xfrm>
            <a:prstGeom prst="rect">
              <a:avLst/>
            </a:prstGeom>
          </p:spPr>
        </p:pic>
        <p:pic>
          <p:nvPicPr>
            <p:cNvPr id="20" name="図 19">
              <a:extLst>
                <a:ext uri="{FF2B5EF4-FFF2-40B4-BE49-F238E27FC236}">
                  <a16:creationId xmlns:a16="http://schemas.microsoft.com/office/drawing/2014/main" id="{41BCE8B9-6924-4DCF-A31B-94D794768B04}"/>
                </a:ext>
              </a:extLst>
            </p:cNvPr>
            <p:cNvPicPr>
              <a:picLocks noChangeAspect="1"/>
            </p:cNvPicPr>
            <p:nvPr/>
          </p:nvPicPr>
          <p:blipFill>
            <a:blip r:embed="rId8"/>
            <a:stretch>
              <a:fillRect/>
            </a:stretch>
          </p:blipFill>
          <p:spPr>
            <a:xfrm>
              <a:off x="5796848" y="3636000"/>
              <a:ext cx="1842171" cy="324000"/>
            </a:xfrm>
            <a:prstGeom prst="rect">
              <a:avLst/>
            </a:prstGeom>
          </p:spPr>
        </p:pic>
      </p:grpSp>
      <p:sp>
        <p:nvSpPr>
          <p:cNvPr id="24" name="テキスト ボックス 23">
            <a:extLst>
              <a:ext uri="{FF2B5EF4-FFF2-40B4-BE49-F238E27FC236}">
                <a16:creationId xmlns:a16="http://schemas.microsoft.com/office/drawing/2014/main" id="{E6C46252-4833-478D-A7C4-AF7C2C91DB32}"/>
              </a:ext>
            </a:extLst>
          </p:cNvPr>
          <p:cNvSpPr txBox="1"/>
          <p:nvPr/>
        </p:nvSpPr>
        <p:spPr>
          <a:xfrm>
            <a:off x="11808000" y="-18742"/>
            <a:ext cx="459921" cy="400110"/>
          </a:xfrm>
          <a:prstGeom prst="rect">
            <a:avLst/>
          </a:prstGeom>
          <a:noFill/>
        </p:spPr>
        <p:txBody>
          <a:bodyPr wrap="square" rtlCol="0">
            <a:spAutoFit/>
          </a:bodyPr>
          <a:lstStyle/>
          <a:p>
            <a:r>
              <a:rPr kumimoji="1" lang="en-US" altLang="ja-JP" sz="2000" dirty="0"/>
              <a:t>16</a:t>
            </a:r>
            <a:endParaRPr kumimoji="1" lang="ja-JP" altLang="en-US" sz="2000" dirty="0"/>
          </a:p>
        </p:txBody>
      </p:sp>
      <p:sp>
        <p:nvSpPr>
          <p:cNvPr id="25" name="Rectangle 1">
            <a:extLst>
              <a:ext uri="{FF2B5EF4-FFF2-40B4-BE49-F238E27FC236}">
                <a16:creationId xmlns:a16="http://schemas.microsoft.com/office/drawing/2014/main" id="{100C2F09-FF3B-462F-BCB9-D7DD0D204570}"/>
              </a:ext>
            </a:extLst>
          </p:cNvPr>
          <p:cNvSpPr>
            <a:spLocks noChangeArrowheads="1"/>
          </p:cNvSpPr>
          <p:nvPr/>
        </p:nvSpPr>
        <p:spPr bwMode="auto">
          <a:xfrm>
            <a:off x="363165" y="2868210"/>
            <a:ext cx="117315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ja-JP" sz="2000" dirty="0">
                <a:solidFill>
                  <a:srgbClr val="222222"/>
                </a:solidFill>
                <a:cs typeface="Arial" panose="020B0604020202020204" pitchFamily="34" charset="0"/>
              </a:rPr>
              <a:t>&lt;</a:t>
            </a:r>
            <a:r>
              <a:rPr lang="en-US" altLang="ja-JP" sz="2000" dirty="0"/>
              <a:t>Display example in each app </a:t>
            </a:r>
            <a:r>
              <a:rPr kumimoji="0" lang="en-US" altLang="ja-JP" sz="2000" dirty="0">
                <a:solidFill>
                  <a:srgbClr val="222222"/>
                </a:solidFill>
                <a:cs typeface="Arial" panose="020B0604020202020204" pitchFamily="34" charset="0"/>
              </a:rPr>
              <a:t>&gt;</a:t>
            </a:r>
          </a:p>
        </p:txBody>
      </p:sp>
      <p:sp>
        <p:nvSpPr>
          <p:cNvPr id="26" name="正方形/長方形 25">
            <a:extLst>
              <a:ext uri="{FF2B5EF4-FFF2-40B4-BE49-F238E27FC236}">
                <a16:creationId xmlns:a16="http://schemas.microsoft.com/office/drawing/2014/main" id="{0C4083AF-AFE8-4B60-9FAE-82DEB99B1343}"/>
              </a:ext>
            </a:extLst>
          </p:cNvPr>
          <p:cNvSpPr/>
          <p:nvPr/>
        </p:nvSpPr>
        <p:spPr>
          <a:xfrm>
            <a:off x="97277" y="6414582"/>
            <a:ext cx="2260402" cy="393044"/>
          </a:xfrm>
          <a:prstGeom prst="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latin typeface="Arial" panose="020B0604020202020204" pitchFamily="34" charset="0"/>
                <a:cs typeface="Arial" panose="020B0604020202020204" pitchFamily="34" charset="0"/>
              </a:rPr>
              <a:t>G-SHOCK MOVE</a:t>
            </a:r>
            <a:endParaRPr kumimoji="1" lang="ja-JP" altLang="en-US" sz="2000" dirty="0">
              <a:solidFill>
                <a:schemeClr val="tx1"/>
              </a:solidFill>
            </a:endParaRPr>
          </a:p>
        </p:txBody>
      </p:sp>
      <p:sp>
        <p:nvSpPr>
          <p:cNvPr id="27" name="正方形/長方形 26">
            <a:extLst>
              <a:ext uri="{FF2B5EF4-FFF2-40B4-BE49-F238E27FC236}">
                <a16:creationId xmlns:a16="http://schemas.microsoft.com/office/drawing/2014/main" id="{E83FECBE-1775-48BA-B022-02D4C18C3581}"/>
              </a:ext>
            </a:extLst>
          </p:cNvPr>
          <p:cNvSpPr/>
          <p:nvPr/>
        </p:nvSpPr>
        <p:spPr>
          <a:xfrm>
            <a:off x="4522519" y="6414582"/>
            <a:ext cx="1573481" cy="393044"/>
          </a:xfrm>
          <a:prstGeom prst="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latin typeface="Arial" panose="020B0604020202020204" pitchFamily="34" charset="0"/>
                <a:cs typeface="Arial" panose="020B0604020202020204" pitchFamily="34" charset="0"/>
              </a:rPr>
              <a:t>Google Fit</a:t>
            </a:r>
            <a:endParaRPr kumimoji="1" lang="ja-JP" altLang="en-US" sz="2000" dirty="0">
              <a:solidFill>
                <a:schemeClr val="tx1"/>
              </a:solidFill>
            </a:endParaRPr>
          </a:p>
        </p:txBody>
      </p:sp>
      <p:sp>
        <p:nvSpPr>
          <p:cNvPr id="28" name="正方形/長方形 27">
            <a:extLst>
              <a:ext uri="{FF2B5EF4-FFF2-40B4-BE49-F238E27FC236}">
                <a16:creationId xmlns:a16="http://schemas.microsoft.com/office/drawing/2014/main" id="{DD9790FF-FCA8-44F6-8B0C-46A0ED8A6F73}"/>
              </a:ext>
            </a:extLst>
          </p:cNvPr>
          <p:cNvSpPr/>
          <p:nvPr/>
        </p:nvSpPr>
        <p:spPr>
          <a:xfrm>
            <a:off x="8470765" y="6414582"/>
            <a:ext cx="1573481" cy="393044"/>
          </a:xfrm>
          <a:prstGeom prst="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latin typeface="Arial" panose="020B0604020202020204" pitchFamily="34" charset="0"/>
                <a:cs typeface="Arial" panose="020B0604020202020204" pitchFamily="34" charset="0"/>
              </a:rPr>
              <a:t>STRAVA</a:t>
            </a:r>
            <a:endParaRPr kumimoji="1" lang="ja-JP" altLang="en-US" sz="2000" dirty="0">
              <a:solidFill>
                <a:schemeClr val="tx1"/>
              </a:solidFill>
            </a:endParaRPr>
          </a:p>
        </p:txBody>
      </p:sp>
    </p:spTree>
    <p:extLst>
      <p:ext uri="{BB962C8B-B14F-4D97-AF65-F5344CB8AC3E}">
        <p14:creationId xmlns:p14="http://schemas.microsoft.com/office/powerpoint/2010/main" val="3377725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A9C6BE-343E-4F63-A2D0-C3E30777E62C}"/>
              </a:ext>
            </a:extLst>
          </p:cNvPr>
          <p:cNvSpPr txBox="1"/>
          <p:nvPr/>
        </p:nvSpPr>
        <p:spPr>
          <a:xfrm>
            <a:off x="97277" y="36757"/>
            <a:ext cx="11050621" cy="646331"/>
          </a:xfrm>
          <a:prstGeom prst="rect">
            <a:avLst/>
          </a:prstGeom>
          <a:noFill/>
        </p:spPr>
        <p:txBody>
          <a:bodyPr wrap="square" rtlCol="0">
            <a:spAutoFit/>
          </a:bodyPr>
          <a:lstStyle/>
          <a:p>
            <a:r>
              <a:rPr kumimoji="1" lang="en-US" altLang="ja-JP" sz="3600" b="1" u="sng" dirty="0">
                <a:latin typeface="Arial" panose="020B0604020202020204" pitchFamily="34" charset="0"/>
                <a:cs typeface="Arial" panose="020B0604020202020204" pitchFamily="34" charset="0"/>
              </a:rPr>
              <a:t>Precautions when measuring Heart Rate</a:t>
            </a:r>
            <a:endParaRPr lang="en-US" altLang="ja-JP" sz="3600" b="1" u="sng" dirty="0"/>
          </a:p>
        </p:txBody>
      </p:sp>
      <p:sp>
        <p:nvSpPr>
          <p:cNvPr id="5" name="テキスト ボックス 4">
            <a:extLst>
              <a:ext uri="{FF2B5EF4-FFF2-40B4-BE49-F238E27FC236}">
                <a16:creationId xmlns:a16="http://schemas.microsoft.com/office/drawing/2014/main" id="{EE10845E-55AB-46F9-B4C1-DFCEEFD3A554}"/>
              </a:ext>
            </a:extLst>
          </p:cNvPr>
          <p:cNvSpPr txBox="1"/>
          <p:nvPr/>
        </p:nvSpPr>
        <p:spPr>
          <a:xfrm>
            <a:off x="399600" y="1265156"/>
            <a:ext cx="11569243" cy="5309146"/>
          </a:xfrm>
          <a:prstGeom prst="rect">
            <a:avLst/>
          </a:prstGeom>
          <a:noFill/>
        </p:spPr>
        <p:txBody>
          <a:bodyPr wrap="square" rtlCol="0">
            <a:spAutoFit/>
          </a:bodyPr>
          <a:lstStyle/>
          <a:p>
            <a:r>
              <a:rPr lang="ja-JP" altLang="en-US"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Heart rate measurement under water </a:t>
            </a:r>
          </a:p>
          <a:p>
            <a:endParaRPr lang="en-US" altLang="ja-JP" sz="500" dirty="0">
              <a:latin typeface="Arial" panose="020B0604020202020204" pitchFamily="34" charset="0"/>
              <a:cs typeface="Arial" panose="020B0604020202020204" pitchFamily="34" charset="0"/>
            </a:endParaRPr>
          </a:p>
          <a:p>
            <a:r>
              <a:rPr lang="en-US" altLang="ja-JP" dirty="0"/>
              <a:t>The optical sensor measures the heart rate by emitting and receiving light from the LED. </a:t>
            </a:r>
          </a:p>
          <a:p>
            <a:r>
              <a:rPr lang="en-US" altLang="ja-JP" dirty="0"/>
              <a:t>Underwater, water may get in between the sensor and your arm, which may prevent accurate heart rate measurement. </a:t>
            </a:r>
            <a:br>
              <a:rPr lang="en-US" altLang="ja-JP" dirty="0">
                <a:latin typeface="Arial" panose="020B0604020202020204" pitchFamily="34" charset="0"/>
                <a:cs typeface="Arial" panose="020B0604020202020204" pitchFamily="34" charset="0"/>
              </a:rPr>
            </a:br>
            <a:r>
              <a:rPr lang="en-US" altLang="ja-JP" sz="800" dirty="0">
                <a:latin typeface="Arial" panose="020B0604020202020204" pitchFamily="34" charset="0"/>
                <a:cs typeface="Arial" panose="020B0604020202020204" pitchFamily="34" charset="0"/>
              </a:rPr>
              <a:t> </a:t>
            </a:r>
            <a:endParaRPr lang="en-US" altLang="ja-JP" dirty="0">
              <a:latin typeface="Arial" panose="020B0604020202020204" pitchFamily="34" charset="0"/>
              <a:cs typeface="Arial" panose="020B0604020202020204" pitchFamily="34" charset="0"/>
            </a:endParaRPr>
          </a:p>
          <a:p>
            <a:r>
              <a:rPr lang="ja-JP" altLang="en-US"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Heart rate measurement when sprinted 50m or 100m </a:t>
            </a:r>
          </a:p>
          <a:p>
            <a:endParaRPr lang="en-US" altLang="ja-JP" sz="5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Heart rate measurements are average heart rate values calculated from data over a period of time.</a:t>
            </a:r>
          </a:p>
          <a:p>
            <a:r>
              <a:rPr lang="en-US" altLang="ja-JP" dirty="0">
                <a:latin typeface="Arial" panose="020B0604020202020204" pitchFamily="34" charset="0"/>
                <a:cs typeface="Arial" panose="020B0604020202020204" pitchFamily="34" charset="0"/>
              </a:rPr>
              <a:t>Therefore, the change in heart rate when sprinting 50 ⅿ (7 to 8 seconds) may not be displayed accurately. </a:t>
            </a:r>
          </a:p>
          <a:p>
            <a:r>
              <a:rPr lang="en-US" altLang="ja-JP" sz="800" dirty="0">
                <a:latin typeface="Arial" panose="020B0604020202020204" pitchFamily="34" charset="0"/>
                <a:cs typeface="Arial" panose="020B0604020202020204" pitchFamily="34" charset="0"/>
              </a:rPr>
              <a:t> </a:t>
            </a:r>
          </a:p>
          <a:p>
            <a:r>
              <a:rPr lang="ja-JP" altLang="en-US"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Heart rate measurement when doing interval training or training such as LSD</a:t>
            </a:r>
            <a:r>
              <a:rPr lang="ja-JP" altLang="en-US" dirty="0">
                <a:latin typeface="Arial" panose="020B0604020202020204" pitchFamily="34" charset="0"/>
                <a:cs typeface="Arial" panose="020B0604020202020204" pitchFamily="34" charset="0"/>
              </a:rPr>
              <a:t>　　</a:t>
            </a:r>
            <a:endParaRPr lang="en-US" altLang="ja-JP" dirty="0">
              <a:latin typeface="Arial" panose="020B0604020202020204" pitchFamily="34" charset="0"/>
              <a:cs typeface="Arial" panose="020B0604020202020204" pitchFamily="34" charset="0"/>
            </a:endParaRPr>
          </a:p>
          <a:p>
            <a:r>
              <a:rPr lang="ja-JP" altLang="en-US" sz="500" dirty="0">
                <a:latin typeface="Arial" panose="020B0604020202020204" pitchFamily="34" charset="0"/>
                <a:cs typeface="Arial" panose="020B0604020202020204" pitchFamily="34" charset="0"/>
              </a:rPr>
              <a:t>　</a:t>
            </a:r>
            <a:br>
              <a:rPr lang="ja-JP" altLang="en-US" dirty="0"/>
            </a:br>
            <a:r>
              <a:rPr lang="en-US" altLang="ja-JP" dirty="0">
                <a:latin typeface="Arial" panose="020B0604020202020204" pitchFamily="34" charset="0"/>
                <a:cs typeface="Arial" panose="020B0604020202020204" pitchFamily="34" charset="0"/>
              </a:rPr>
              <a:t>Due to the characteristics of the watch, if the arm swings violently, it is possible that the watch is shaking more than you think, and the sensor may be separated from your skin.</a:t>
            </a:r>
          </a:p>
          <a:p>
            <a:r>
              <a:rPr lang="en-US" altLang="ja-JP" dirty="0">
                <a:latin typeface="Arial" panose="020B0604020202020204" pitchFamily="34" charset="0"/>
                <a:cs typeface="Arial" panose="020B0604020202020204" pitchFamily="34" charset="0"/>
              </a:rPr>
              <a:t>We recommend that you tighten the band hole one more than usual.</a:t>
            </a:r>
          </a:p>
          <a:p>
            <a:endParaRPr lang="en-US" altLang="ja-JP" sz="8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※Movement is one of the factors that affect the heart rate sensor.</a:t>
            </a:r>
          </a:p>
          <a:p>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It‘s easier to measure when you’re doing rhythmic movements like running or cycling</a:t>
            </a:r>
          </a:p>
          <a:p>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than when you‘re doing</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irregular movements like tennis or boxing. </a:t>
            </a:r>
          </a:p>
          <a:p>
            <a:endParaRPr lang="en-US" altLang="ja-JP" sz="8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※Heart rate measurement may be affected by low temperatures and cold hands. In that case, </a:t>
            </a:r>
          </a:p>
          <a:p>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it may take some time for the numbers to stabilize.</a:t>
            </a:r>
          </a:p>
          <a:p>
            <a:endParaRPr lang="en-US" altLang="ja-JP" sz="1200"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06217C57-FCAD-4E7D-8012-E601D78C101F}"/>
              </a:ext>
            </a:extLst>
          </p:cNvPr>
          <p:cNvSpPr txBox="1"/>
          <p:nvPr/>
        </p:nvSpPr>
        <p:spPr>
          <a:xfrm>
            <a:off x="11808000" y="-18742"/>
            <a:ext cx="459921" cy="400110"/>
          </a:xfrm>
          <a:prstGeom prst="rect">
            <a:avLst/>
          </a:prstGeom>
          <a:noFill/>
        </p:spPr>
        <p:txBody>
          <a:bodyPr wrap="square" rtlCol="0">
            <a:spAutoFit/>
          </a:bodyPr>
          <a:lstStyle/>
          <a:p>
            <a:r>
              <a:rPr kumimoji="1" lang="en-US" altLang="ja-JP" sz="2000" dirty="0"/>
              <a:t>17</a:t>
            </a:r>
            <a:endParaRPr kumimoji="1" lang="ja-JP" altLang="en-US" sz="2000" dirty="0"/>
          </a:p>
        </p:txBody>
      </p:sp>
      <p:sp>
        <p:nvSpPr>
          <p:cNvPr id="6" name="正方形/長方形 5">
            <a:extLst>
              <a:ext uri="{FF2B5EF4-FFF2-40B4-BE49-F238E27FC236}">
                <a16:creationId xmlns:a16="http://schemas.microsoft.com/office/drawing/2014/main" id="{88632891-E9FB-434D-8860-19AABC6B8A8B}"/>
              </a:ext>
            </a:extLst>
          </p:cNvPr>
          <p:cNvSpPr/>
          <p:nvPr/>
        </p:nvSpPr>
        <p:spPr>
          <a:xfrm>
            <a:off x="399600" y="777600"/>
            <a:ext cx="2327529" cy="39304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latin typeface="Arial" panose="020B0604020202020204" pitchFamily="34" charset="0"/>
                <a:cs typeface="Arial" panose="020B0604020202020204" pitchFamily="34" charset="0"/>
              </a:rPr>
              <a:t>GBD-H1000</a:t>
            </a:r>
            <a:endParaRPr kumimoji="1" lang="ja-JP" altLang="en-US" sz="2000" dirty="0">
              <a:solidFill>
                <a:schemeClr val="tx1"/>
              </a:solidFill>
            </a:endParaRPr>
          </a:p>
        </p:txBody>
      </p:sp>
      <p:sp>
        <p:nvSpPr>
          <p:cNvPr id="8" name="四角形: 角を丸くする 7">
            <a:extLst>
              <a:ext uri="{FF2B5EF4-FFF2-40B4-BE49-F238E27FC236}">
                <a16:creationId xmlns:a16="http://schemas.microsoft.com/office/drawing/2014/main" id="{892B908F-DBCA-4FEF-B2FD-160D250FF060}"/>
              </a:ext>
            </a:extLst>
          </p:cNvPr>
          <p:cNvSpPr/>
          <p:nvPr/>
        </p:nvSpPr>
        <p:spPr>
          <a:xfrm>
            <a:off x="1210493" y="6192000"/>
            <a:ext cx="9451915" cy="633369"/>
          </a:xfrm>
          <a:prstGeom prst="roundRect">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500" dirty="0">
                <a:solidFill>
                  <a:schemeClr val="tx1"/>
                </a:solidFill>
                <a:latin typeface="Arial" panose="020B0604020202020204" pitchFamily="34" charset="0"/>
                <a:cs typeface="Arial" panose="020B0604020202020204" pitchFamily="34" charset="0"/>
              </a:rPr>
              <a:t>&lt; Reference URL &gt;</a:t>
            </a:r>
          </a:p>
          <a:p>
            <a:endParaRPr lang="en-US" altLang="ja-JP" sz="400" dirty="0">
              <a:solidFill>
                <a:schemeClr val="tx1"/>
              </a:solidFill>
              <a:latin typeface="Arial" panose="020B0604020202020204" pitchFamily="34" charset="0"/>
              <a:cs typeface="Arial" panose="020B0604020202020204" pitchFamily="34" charset="0"/>
            </a:endParaRPr>
          </a:p>
          <a:p>
            <a:r>
              <a:rPr lang="en-US" altLang="ja-JP" sz="1500" dirty="0">
                <a:solidFill>
                  <a:schemeClr val="tx1"/>
                </a:solidFill>
                <a:latin typeface="Arial" panose="020B0604020202020204" pitchFamily="34" charset="0"/>
                <a:cs typeface="Arial" panose="020B0604020202020204" pitchFamily="34" charset="0"/>
              </a:rPr>
              <a:t>https://support.casio.com/en/support/information.php?cid=009&amp;pid=925</a:t>
            </a:r>
          </a:p>
          <a:p>
            <a:endParaRPr lang="en-US" altLang="ja-JP" sz="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1730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A9C6BE-343E-4F63-A2D0-C3E30777E62C}"/>
              </a:ext>
            </a:extLst>
          </p:cNvPr>
          <p:cNvSpPr txBox="1"/>
          <p:nvPr/>
        </p:nvSpPr>
        <p:spPr>
          <a:xfrm>
            <a:off x="97277" y="36757"/>
            <a:ext cx="11050621" cy="646331"/>
          </a:xfrm>
          <a:prstGeom prst="rect">
            <a:avLst/>
          </a:prstGeom>
          <a:noFill/>
        </p:spPr>
        <p:txBody>
          <a:bodyPr wrap="square" rtlCol="0">
            <a:spAutoFit/>
          </a:bodyPr>
          <a:lstStyle/>
          <a:p>
            <a:r>
              <a:rPr kumimoji="1" lang="en-US" altLang="ja-JP" sz="3600" b="1" u="sng" dirty="0">
                <a:latin typeface="Arial" panose="020B0604020202020204" pitchFamily="34" charset="0"/>
                <a:cs typeface="Arial" panose="020B0604020202020204" pitchFamily="34" charset="0"/>
              </a:rPr>
              <a:t>Precautions when measuring Heart Rate</a:t>
            </a:r>
            <a:endParaRPr lang="en-US" altLang="ja-JP" sz="3600" b="1" u="sng" dirty="0"/>
          </a:p>
        </p:txBody>
      </p:sp>
      <p:sp>
        <p:nvSpPr>
          <p:cNvPr id="7" name="テキスト ボックス 6">
            <a:extLst>
              <a:ext uri="{FF2B5EF4-FFF2-40B4-BE49-F238E27FC236}">
                <a16:creationId xmlns:a16="http://schemas.microsoft.com/office/drawing/2014/main" id="{06217C57-FCAD-4E7D-8012-E601D78C101F}"/>
              </a:ext>
            </a:extLst>
          </p:cNvPr>
          <p:cNvSpPr txBox="1"/>
          <p:nvPr/>
        </p:nvSpPr>
        <p:spPr>
          <a:xfrm>
            <a:off x="11808000" y="-18742"/>
            <a:ext cx="459921" cy="400110"/>
          </a:xfrm>
          <a:prstGeom prst="rect">
            <a:avLst/>
          </a:prstGeom>
          <a:noFill/>
        </p:spPr>
        <p:txBody>
          <a:bodyPr wrap="square" rtlCol="0">
            <a:spAutoFit/>
          </a:bodyPr>
          <a:lstStyle/>
          <a:p>
            <a:r>
              <a:rPr kumimoji="1" lang="en-US" altLang="ja-JP" sz="2000" dirty="0"/>
              <a:t>18</a:t>
            </a:r>
            <a:endParaRPr kumimoji="1" lang="ja-JP" altLang="en-US" sz="2000" dirty="0"/>
          </a:p>
        </p:txBody>
      </p:sp>
      <p:sp>
        <p:nvSpPr>
          <p:cNvPr id="9" name="四角形: 角を丸くする 8">
            <a:extLst>
              <a:ext uri="{FF2B5EF4-FFF2-40B4-BE49-F238E27FC236}">
                <a16:creationId xmlns:a16="http://schemas.microsoft.com/office/drawing/2014/main" id="{C466C1B9-6073-4BFA-918E-D4035344D6CB}"/>
              </a:ext>
            </a:extLst>
          </p:cNvPr>
          <p:cNvSpPr/>
          <p:nvPr/>
        </p:nvSpPr>
        <p:spPr>
          <a:xfrm>
            <a:off x="413772" y="1665096"/>
            <a:ext cx="11121090" cy="4844761"/>
          </a:xfrm>
          <a:prstGeom prst="round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Arial" panose="020B0604020202020204" pitchFamily="34" charset="0"/>
                <a:cs typeface="Arial" panose="020B0604020202020204" pitchFamily="34" charset="0"/>
              </a:rPr>
              <a:t>The heart rate sensor takes a certain amount of time from the start of measurement to the display of accurate values. (Constant time = about 10 seconds) </a:t>
            </a:r>
          </a:p>
          <a:p>
            <a:r>
              <a:rPr lang="en-US" altLang="ja-JP" dirty="0">
                <a:solidFill>
                  <a:schemeClr val="tx1"/>
                </a:solidFill>
                <a:latin typeface="Arial" panose="020B0604020202020204" pitchFamily="34" charset="0"/>
                <a:cs typeface="Arial" panose="020B0604020202020204" pitchFamily="34" charset="0"/>
              </a:rPr>
              <a:t>Rest in close contact with your arm until the value is displayed.</a:t>
            </a:r>
            <a:br>
              <a:rPr lang="en-US" altLang="ja-JP" dirty="0">
                <a:latin typeface="Arial" panose="020B0604020202020204" pitchFamily="34" charset="0"/>
                <a:cs typeface="Arial" panose="020B0604020202020204" pitchFamily="34" charset="0"/>
              </a:rPr>
            </a:br>
            <a:r>
              <a:rPr lang="en-US" altLang="ja-JP" dirty="0">
                <a:solidFill>
                  <a:schemeClr val="tx1"/>
                </a:solidFill>
                <a:latin typeface="Arial" panose="020B0604020202020204" pitchFamily="34" charset="0"/>
                <a:cs typeface="Arial" panose="020B0604020202020204" pitchFamily="34" charset="0"/>
              </a:rPr>
              <a:t>If they are not in close contact, accurate measurement may not be possible. </a:t>
            </a:r>
            <a:br>
              <a:rPr lang="en-US" altLang="ja-JP" dirty="0">
                <a:solidFill>
                  <a:schemeClr val="tx1"/>
                </a:solidFill>
                <a:latin typeface="Arial" panose="020B0604020202020204" pitchFamily="34" charset="0"/>
                <a:cs typeface="Arial" panose="020B0604020202020204" pitchFamily="34" charset="0"/>
              </a:rPr>
            </a:br>
            <a:r>
              <a:rPr lang="en-US" altLang="ja-JP" sz="500" dirty="0">
                <a:solidFill>
                  <a:schemeClr val="tx1"/>
                </a:solidFill>
                <a:latin typeface="Arial" panose="020B0604020202020204" pitchFamily="34" charset="0"/>
                <a:cs typeface="Arial" panose="020B0604020202020204" pitchFamily="34" charset="0"/>
              </a:rPr>
              <a:t> </a:t>
            </a:r>
            <a:endParaRPr lang="en-US" altLang="ja-JP" dirty="0">
              <a:solidFill>
                <a:schemeClr val="tx1"/>
              </a:solidFill>
              <a:latin typeface="Arial" panose="020B0604020202020204" pitchFamily="34" charset="0"/>
              <a:cs typeface="Arial" panose="020B0604020202020204" pitchFamily="34" charset="0"/>
            </a:endParaRPr>
          </a:p>
          <a:p>
            <a:r>
              <a:rPr lang="en-US" altLang="ja-JP" dirty="0">
                <a:solidFill>
                  <a:schemeClr val="tx1"/>
                </a:solidFill>
                <a:latin typeface="Arial" panose="020B0604020202020204" pitchFamily="34" charset="0"/>
                <a:cs typeface="Arial" panose="020B0604020202020204" pitchFamily="34" charset="0"/>
              </a:rPr>
              <a:t>The heart rate sensor is calibrated before each measurement to optimize it for the user.</a:t>
            </a:r>
          </a:p>
          <a:p>
            <a:r>
              <a:rPr lang="en-US" altLang="ja-JP" sz="500" dirty="0">
                <a:solidFill>
                  <a:schemeClr val="tx1"/>
                </a:solidFill>
                <a:latin typeface="Arial" panose="020B0604020202020204" pitchFamily="34" charset="0"/>
                <a:cs typeface="Arial" panose="020B0604020202020204" pitchFamily="34" charset="0"/>
              </a:rPr>
              <a:t> </a:t>
            </a:r>
            <a:br>
              <a:rPr lang="en-US" altLang="ja-JP" dirty="0">
                <a:solidFill>
                  <a:schemeClr val="tx1"/>
                </a:solidFill>
                <a:latin typeface="Arial" panose="020B0604020202020204" pitchFamily="34" charset="0"/>
                <a:cs typeface="Arial" panose="020B0604020202020204" pitchFamily="34" charset="0"/>
              </a:rPr>
            </a:br>
            <a:r>
              <a:rPr lang="en-US" altLang="ja-JP" dirty="0">
                <a:solidFill>
                  <a:schemeClr val="tx1"/>
                </a:solidFill>
                <a:latin typeface="Arial" panose="020B0604020202020204" pitchFamily="34" charset="0"/>
                <a:cs typeface="Arial" panose="020B0604020202020204" pitchFamily="34" charset="0"/>
              </a:rPr>
              <a:t>If the measurement is always ON, if you wear it on your wrist before the LED lights up (before measuring the heart rate), it will be calibrated to the optimum state and the measured value will be stable.</a:t>
            </a:r>
          </a:p>
          <a:p>
            <a:r>
              <a:rPr lang="en-US" altLang="ja-JP" sz="500" dirty="0">
                <a:solidFill>
                  <a:schemeClr val="tx1"/>
                </a:solidFill>
                <a:latin typeface="Arial" panose="020B0604020202020204" pitchFamily="34" charset="0"/>
                <a:cs typeface="Arial" panose="020B0604020202020204" pitchFamily="34" charset="0"/>
              </a:rPr>
              <a:t> </a:t>
            </a:r>
            <a:br>
              <a:rPr lang="en-US" altLang="ja-JP" dirty="0">
                <a:solidFill>
                  <a:schemeClr val="tx1"/>
                </a:solidFill>
                <a:latin typeface="Arial" panose="020B0604020202020204" pitchFamily="34" charset="0"/>
                <a:cs typeface="Arial" panose="020B0604020202020204" pitchFamily="34" charset="0"/>
              </a:rPr>
            </a:br>
            <a:r>
              <a:rPr lang="en-US" altLang="ja-JP" dirty="0">
                <a:solidFill>
                  <a:schemeClr val="tx1"/>
                </a:solidFill>
                <a:latin typeface="Arial" panose="020B0604020202020204" pitchFamily="34" charset="0"/>
                <a:cs typeface="Arial" panose="020B0604020202020204" pitchFamily="34" charset="0"/>
              </a:rPr>
              <a:t>If you wear it on your wrist after the LED lights up for a while, the measured value will deviate significantly.</a:t>
            </a:r>
          </a:p>
          <a:p>
            <a:r>
              <a:rPr lang="en-US" altLang="ja-JP" sz="500" dirty="0">
                <a:solidFill>
                  <a:schemeClr val="tx1"/>
                </a:solidFill>
                <a:latin typeface="Arial" panose="020B0604020202020204" pitchFamily="34" charset="0"/>
                <a:cs typeface="Arial" panose="020B0604020202020204" pitchFamily="34" charset="0"/>
              </a:rPr>
              <a:t> </a:t>
            </a:r>
            <a:br>
              <a:rPr lang="en-US" altLang="ja-JP" dirty="0">
                <a:solidFill>
                  <a:schemeClr val="tx1"/>
                </a:solidFill>
                <a:latin typeface="Arial" panose="020B0604020202020204" pitchFamily="34" charset="0"/>
                <a:cs typeface="Arial" panose="020B0604020202020204" pitchFamily="34" charset="0"/>
              </a:rPr>
            </a:br>
            <a:r>
              <a:rPr lang="en-US" altLang="ja-JP" dirty="0">
                <a:solidFill>
                  <a:schemeClr val="tx1"/>
                </a:solidFill>
                <a:latin typeface="Arial" panose="020B0604020202020204" pitchFamily="34" charset="0"/>
                <a:cs typeface="Arial" panose="020B0604020202020204" pitchFamily="34" charset="0"/>
              </a:rPr>
              <a:t>In that case, if you wait for a few minutes in a resting state, it will be in the optimum state for the user and the measured value will be stable.  </a:t>
            </a:r>
          </a:p>
        </p:txBody>
      </p:sp>
      <p:sp>
        <p:nvSpPr>
          <p:cNvPr id="3" name="テキスト ボックス 2">
            <a:extLst>
              <a:ext uri="{FF2B5EF4-FFF2-40B4-BE49-F238E27FC236}">
                <a16:creationId xmlns:a16="http://schemas.microsoft.com/office/drawing/2014/main" id="{7F20E5A3-5357-488E-9F87-4A41C007A40A}"/>
              </a:ext>
            </a:extLst>
          </p:cNvPr>
          <p:cNvSpPr txBox="1"/>
          <p:nvPr/>
        </p:nvSpPr>
        <p:spPr>
          <a:xfrm>
            <a:off x="413772" y="817311"/>
            <a:ext cx="10417629" cy="646331"/>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The following is the operation of the sensor.</a:t>
            </a:r>
          </a:p>
          <a:p>
            <a:r>
              <a:rPr lang="en-US" altLang="ja-JP" dirty="0">
                <a:latin typeface="Arial" panose="020B0604020202020204" pitchFamily="34" charset="0"/>
                <a:cs typeface="Arial" panose="020B0604020202020204" pitchFamily="34" charset="0"/>
              </a:rPr>
              <a:t>This is technical information and is not disclosed, but please inform the customer if necessary.  </a:t>
            </a:r>
          </a:p>
        </p:txBody>
      </p:sp>
    </p:spTree>
    <p:extLst>
      <p:ext uri="{BB962C8B-B14F-4D97-AF65-F5344CB8AC3E}">
        <p14:creationId xmlns:p14="http://schemas.microsoft.com/office/powerpoint/2010/main" val="1686259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A9C6BE-343E-4F63-A2D0-C3E30777E62C}"/>
              </a:ext>
            </a:extLst>
          </p:cNvPr>
          <p:cNvSpPr txBox="1"/>
          <p:nvPr/>
        </p:nvSpPr>
        <p:spPr>
          <a:xfrm>
            <a:off x="97277" y="36757"/>
            <a:ext cx="11050621" cy="646331"/>
          </a:xfrm>
          <a:prstGeom prst="rect">
            <a:avLst/>
          </a:prstGeom>
          <a:noFill/>
        </p:spPr>
        <p:txBody>
          <a:bodyPr wrap="square" rtlCol="0">
            <a:spAutoFit/>
          </a:bodyPr>
          <a:lstStyle/>
          <a:p>
            <a:r>
              <a:rPr kumimoji="1" lang="en-US" altLang="ja-JP" sz="3600" b="1" u="sng" dirty="0">
                <a:latin typeface="Arial" panose="020B0604020202020204" pitchFamily="34" charset="0"/>
                <a:cs typeface="Arial" panose="020B0604020202020204" pitchFamily="34" charset="0"/>
              </a:rPr>
              <a:t>Precautions when measuring Heart Rate</a:t>
            </a:r>
            <a:endParaRPr lang="en-US" altLang="ja-JP" sz="3600" b="1" u="sng" dirty="0"/>
          </a:p>
        </p:txBody>
      </p:sp>
      <p:sp>
        <p:nvSpPr>
          <p:cNvPr id="7" name="テキスト ボックス 6">
            <a:extLst>
              <a:ext uri="{FF2B5EF4-FFF2-40B4-BE49-F238E27FC236}">
                <a16:creationId xmlns:a16="http://schemas.microsoft.com/office/drawing/2014/main" id="{06217C57-FCAD-4E7D-8012-E601D78C101F}"/>
              </a:ext>
            </a:extLst>
          </p:cNvPr>
          <p:cNvSpPr txBox="1"/>
          <p:nvPr/>
        </p:nvSpPr>
        <p:spPr>
          <a:xfrm>
            <a:off x="11808000" y="-18742"/>
            <a:ext cx="459921" cy="400110"/>
          </a:xfrm>
          <a:prstGeom prst="rect">
            <a:avLst/>
          </a:prstGeom>
          <a:noFill/>
        </p:spPr>
        <p:txBody>
          <a:bodyPr wrap="square" rtlCol="0">
            <a:spAutoFit/>
          </a:bodyPr>
          <a:lstStyle/>
          <a:p>
            <a:r>
              <a:rPr kumimoji="1" lang="en-US" altLang="ja-JP" sz="2000" dirty="0"/>
              <a:t>19</a:t>
            </a:r>
            <a:endParaRPr kumimoji="1" lang="ja-JP" altLang="en-US" sz="2000" dirty="0"/>
          </a:p>
        </p:txBody>
      </p:sp>
      <p:sp>
        <p:nvSpPr>
          <p:cNvPr id="8" name="テキスト ボックス 7">
            <a:extLst>
              <a:ext uri="{FF2B5EF4-FFF2-40B4-BE49-F238E27FC236}">
                <a16:creationId xmlns:a16="http://schemas.microsoft.com/office/drawing/2014/main" id="{13B5ED50-7939-492E-A2DD-DEB62A51F9F8}"/>
              </a:ext>
            </a:extLst>
          </p:cNvPr>
          <p:cNvSpPr txBox="1"/>
          <p:nvPr/>
        </p:nvSpPr>
        <p:spPr>
          <a:xfrm>
            <a:off x="413772" y="681924"/>
            <a:ext cx="10417629" cy="4370427"/>
          </a:xfrm>
          <a:prstGeom prst="rect">
            <a:avLst/>
          </a:prstGeom>
          <a:noFill/>
        </p:spPr>
        <p:txBody>
          <a:bodyPr wrap="square" rtlCol="0">
            <a:spAutoFit/>
          </a:bodyPr>
          <a:lstStyle/>
          <a:p>
            <a:r>
              <a:rPr lang="ja-JP" altLang="en-US"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The heart rate monitor keeps measuring even if you remove the watch from your arm.</a:t>
            </a:r>
          </a:p>
          <a:p>
            <a:endParaRPr lang="en-US" altLang="ja-JP" sz="500"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sz="5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Whether or not the watch was removed from the wrist </a:t>
            </a:r>
          </a:p>
          <a:p>
            <a:r>
              <a:rPr lang="en-US" altLang="ja-JP" dirty="0">
                <a:latin typeface="Arial" panose="020B0604020202020204" pitchFamily="34" charset="0"/>
                <a:cs typeface="Arial" panose="020B0604020202020204" pitchFamily="34" charset="0"/>
              </a:rPr>
              <a:t>is judged by the movement of the watch (executed for about 90 seconds).</a:t>
            </a:r>
          </a:p>
          <a:p>
            <a:r>
              <a:rPr lang="en-US" altLang="ja-JP" dirty="0">
                <a:latin typeface="Arial" panose="020B0604020202020204" pitchFamily="34" charset="0"/>
                <a:cs typeface="Arial" panose="020B0604020202020204" pitchFamily="34" charset="0"/>
              </a:rPr>
              <a:t>Therefore, even if you remove the watch, the value will change for the time in response to the </a:t>
            </a:r>
          </a:p>
          <a:p>
            <a:r>
              <a:rPr lang="en-US" altLang="ja-JP" dirty="0">
                <a:latin typeface="Arial" panose="020B0604020202020204" pitchFamily="34" charset="0"/>
                <a:cs typeface="Arial" panose="020B0604020202020204" pitchFamily="34" charset="0"/>
              </a:rPr>
              <a:t>light components of the environment. </a:t>
            </a:r>
          </a:p>
          <a:p>
            <a:endParaRPr lang="en-US" altLang="ja-JP" sz="8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If the status is as follows,  the measurement will be interrupted in about 5 seconds.</a:t>
            </a:r>
          </a:p>
          <a:p>
            <a:endParaRPr lang="en-US" altLang="ja-JP" sz="8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Example: The watch is placed with the display surface (glass surface) facing down. </a:t>
            </a:r>
          </a:p>
        </p:txBody>
      </p:sp>
      <p:pic>
        <p:nvPicPr>
          <p:cNvPr id="4" name="図 3">
            <a:extLst>
              <a:ext uri="{FF2B5EF4-FFF2-40B4-BE49-F238E27FC236}">
                <a16:creationId xmlns:a16="http://schemas.microsoft.com/office/drawing/2014/main" id="{0819F6BB-5C0A-4FE5-98AC-C3549000C149}"/>
              </a:ext>
            </a:extLst>
          </p:cNvPr>
          <p:cNvPicPr>
            <a:picLocks noChangeAspect="1"/>
          </p:cNvPicPr>
          <p:nvPr/>
        </p:nvPicPr>
        <p:blipFill>
          <a:blip r:embed="rId2"/>
          <a:stretch>
            <a:fillRect/>
          </a:stretch>
        </p:blipFill>
        <p:spPr>
          <a:xfrm>
            <a:off x="1479861" y="5028929"/>
            <a:ext cx="2554233" cy="1800000"/>
          </a:xfrm>
          <a:prstGeom prst="rect">
            <a:avLst/>
          </a:prstGeom>
        </p:spPr>
      </p:pic>
      <p:sp>
        <p:nvSpPr>
          <p:cNvPr id="12" name="矢印: 右 11">
            <a:extLst>
              <a:ext uri="{FF2B5EF4-FFF2-40B4-BE49-F238E27FC236}">
                <a16:creationId xmlns:a16="http://schemas.microsoft.com/office/drawing/2014/main" id="{A43EB922-F3F3-4722-BC58-C1672A6CAACD}"/>
              </a:ext>
            </a:extLst>
          </p:cNvPr>
          <p:cNvSpPr/>
          <p:nvPr/>
        </p:nvSpPr>
        <p:spPr>
          <a:xfrm>
            <a:off x="5082122" y="5420519"/>
            <a:ext cx="965614" cy="769441"/>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C000"/>
                </a:solidFill>
              </a:ln>
              <a:solidFill>
                <a:srgbClr val="FFC000"/>
              </a:solidFill>
            </a:endParaRPr>
          </a:p>
        </p:txBody>
      </p:sp>
      <p:pic>
        <p:nvPicPr>
          <p:cNvPr id="5" name="図 4">
            <a:extLst>
              <a:ext uri="{FF2B5EF4-FFF2-40B4-BE49-F238E27FC236}">
                <a16:creationId xmlns:a16="http://schemas.microsoft.com/office/drawing/2014/main" id="{6614A34A-B169-4550-9F27-D18ADB3F5014}"/>
              </a:ext>
            </a:extLst>
          </p:cNvPr>
          <p:cNvPicPr>
            <a:picLocks noChangeAspect="1"/>
          </p:cNvPicPr>
          <p:nvPr/>
        </p:nvPicPr>
        <p:blipFill>
          <a:blip r:embed="rId3"/>
          <a:stretch>
            <a:fillRect/>
          </a:stretch>
        </p:blipFill>
        <p:spPr>
          <a:xfrm>
            <a:off x="6994292" y="4985243"/>
            <a:ext cx="1983900" cy="1836000"/>
          </a:xfrm>
          <a:prstGeom prst="rect">
            <a:avLst/>
          </a:prstGeom>
        </p:spPr>
      </p:pic>
      <p:sp>
        <p:nvSpPr>
          <p:cNvPr id="6" name="テキスト ボックス 5">
            <a:extLst>
              <a:ext uri="{FF2B5EF4-FFF2-40B4-BE49-F238E27FC236}">
                <a16:creationId xmlns:a16="http://schemas.microsoft.com/office/drawing/2014/main" id="{CD16F815-504F-45F0-8FDE-8A10AC3A8E71}"/>
              </a:ext>
            </a:extLst>
          </p:cNvPr>
          <p:cNvSpPr txBox="1"/>
          <p:nvPr/>
        </p:nvSpPr>
        <p:spPr>
          <a:xfrm>
            <a:off x="4608844" y="6156500"/>
            <a:ext cx="1912170"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About 5 seconds</a:t>
            </a:r>
            <a:endParaRPr kumimoji="1" lang="ja-JP" altLang="en-US" dirty="0">
              <a:latin typeface="Arial" panose="020B0604020202020204" pitchFamily="34" charset="0"/>
              <a:cs typeface="Arial" panose="020B0604020202020204" pitchFamily="34" charset="0"/>
            </a:endParaRPr>
          </a:p>
        </p:txBody>
      </p:sp>
      <p:pic>
        <p:nvPicPr>
          <p:cNvPr id="15" name="図 14">
            <a:extLst>
              <a:ext uri="{FF2B5EF4-FFF2-40B4-BE49-F238E27FC236}">
                <a16:creationId xmlns:a16="http://schemas.microsoft.com/office/drawing/2014/main" id="{B484076B-26CC-4AE5-A1BC-FF1BD2AE1874}"/>
              </a:ext>
            </a:extLst>
          </p:cNvPr>
          <p:cNvPicPr>
            <a:picLocks noChangeAspect="1"/>
          </p:cNvPicPr>
          <p:nvPr/>
        </p:nvPicPr>
        <p:blipFill>
          <a:blip r:embed="rId4"/>
          <a:stretch>
            <a:fillRect/>
          </a:stretch>
        </p:blipFill>
        <p:spPr>
          <a:xfrm>
            <a:off x="6763995" y="1099833"/>
            <a:ext cx="2214197" cy="1944000"/>
          </a:xfrm>
          <a:prstGeom prst="rect">
            <a:avLst/>
          </a:prstGeom>
        </p:spPr>
      </p:pic>
      <p:sp>
        <p:nvSpPr>
          <p:cNvPr id="16" name="矢印: 右 15">
            <a:extLst>
              <a:ext uri="{FF2B5EF4-FFF2-40B4-BE49-F238E27FC236}">
                <a16:creationId xmlns:a16="http://schemas.microsoft.com/office/drawing/2014/main" id="{31FADB5D-5EB7-4D82-8112-CBF4FFE8EF46}"/>
              </a:ext>
            </a:extLst>
          </p:cNvPr>
          <p:cNvSpPr/>
          <p:nvPr/>
        </p:nvSpPr>
        <p:spPr>
          <a:xfrm>
            <a:off x="5082122" y="1402516"/>
            <a:ext cx="965614" cy="769441"/>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C000"/>
                </a:solidFill>
              </a:ln>
              <a:solidFill>
                <a:srgbClr val="FFC000"/>
              </a:solidFill>
            </a:endParaRPr>
          </a:p>
        </p:txBody>
      </p:sp>
      <p:pic>
        <p:nvPicPr>
          <p:cNvPr id="17" name="図 16">
            <a:extLst>
              <a:ext uri="{FF2B5EF4-FFF2-40B4-BE49-F238E27FC236}">
                <a16:creationId xmlns:a16="http://schemas.microsoft.com/office/drawing/2014/main" id="{A418D8A1-F7DF-4359-9D3D-45724DEF1C33}"/>
              </a:ext>
            </a:extLst>
          </p:cNvPr>
          <p:cNvPicPr>
            <a:picLocks noChangeAspect="1"/>
          </p:cNvPicPr>
          <p:nvPr/>
        </p:nvPicPr>
        <p:blipFill>
          <a:blip r:embed="rId5"/>
          <a:stretch>
            <a:fillRect/>
          </a:stretch>
        </p:blipFill>
        <p:spPr>
          <a:xfrm>
            <a:off x="2096112" y="1027833"/>
            <a:ext cx="1911640" cy="2016000"/>
          </a:xfrm>
          <a:prstGeom prst="rect">
            <a:avLst/>
          </a:prstGeom>
        </p:spPr>
      </p:pic>
      <p:sp>
        <p:nvSpPr>
          <p:cNvPr id="18" name="テキスト ボックス 17">
            <a:extLst>
              <a:ext uri="{FF2B5EF4-FFF2-40B4-BE49-F238E27FC236}">
                <a16:creationId xmlns:a16="http://schemas.microsoft.com/office/drawing/2014/main" id="{5AAD4FFC-0CDC-4451-B488-AC4C2F634CE7}"/>
              </a:ext>
            </a:extLst>
          </p:cNvPr>
          <p:cNvSpPr txBox="1"/>
          <p:nvPr/>
        </p:nvSpPr>
        <p:spPr>
          <a:xfrm>
            <a:off x="4399442" y="2187834"/>
            <a:ext cx="2206305" cy="646331"/>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Remove the watch from your arm</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356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C8C80F-BC95-4FDC-AD15-DB0244C876FA}"/>
              </a:ext>
            </a:extLst>
          </p:cNvPr>
          <p:cNvSpPr txBox="1">
            <a:spLocks/>
          </p:cNvSpPr>
          <p:nvPr/>
        </p:nvSpPr>
        <p:spPr>
          <a:xfrm>
            <a:off x="536307" y="190983"/>
            <a:ext cx="10515600" cy="769194"/>
          </a:xfrm>
          <a:prstGeom prst="rect">
            <a:avLst/>
          </a:prstGeom>
          <a:ln>
            <a:noFill/>
          </a:ln>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u="sng" dirty="0">
                <a:latin typeface="Arial" panose="020B0604020202020204" pitchFamily="34" charset="0"/>
                <a:cs typeface="Arial" panose="020B0604020202020204" pitchFamily="34" charset="0"/>
              </a:rPr>
              <a:t>Table</a:t>
            </a:r>
            <a:r>
              <a:rPr lang="ja-JP" altLang="en-US" b="1" u="sng" dirty="0">
                <a:latin typeface="Arial" panose="020B0604020202020204" pitchFamily="34" charset="0"/>
                <a:cs typeface="Arial" panose="020B0604020202020204" pitchFamily="34" charset="0"/>
              </a:rPr>
              <a:t> </a:t>
            </a:r>
            <a:r>
              <a:rPr lang="en-US" altLang="ja-JP" b="1" u="sng" dirty="0">
                <a:latin typeface="Arial" panose="020B0604020202020204" pitchFamily="34" charset="0"/>
                <a:cs typeface="Arial" panose="020B0604020202020204" pitchFamily="34" charset="0"/>
              </a:rPr>
              <a:t>of</a:t>
            </a:r>
            <a:r>
              <a:rPr lang="ja-JP" altLang="en-US" b="1" u="sng" dirty="0">
                <a:latin typeface="Arial" panose="020B0604020202020204" pitchFamily="34" charset="0"/>
                <a:cs typeface="Arial" panose="020B0604020202020204" pitchFamily="34" charset="0"/>
              </a:rPr>
              <a:t> </a:t>
            </a:r>
            <a:r>
              <a:rPr lang="en-US" altLang="ja-JP" b="1" u="sng" dirty="0">
                <a:latin typeface="Arial" panose="020B0604020202020204" pitchFamily="34" charset="0"/>
                <a:cs typeface="Arial" panose="020B0604020202020204" pitchFamily="34" charset="0"/>
              </a:rPr>
              <a:t>contents</a:t>
            </a:r>
            <a:endParaRPr lang="ja-JP" altLang="en-US" b="1" u="sng"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0508F955-8D86-4955-922B-9384EED84932}"/>
              </a:ext>
            </a:extLst>
          </p:cNvPr>
          <p:cNvSpPr txBox="1">
            <a:spLocks/>
          </p:cNvSpPr>
          <p:nvPr/>
        </p:nvSpPr>
        <p:spPr>
          <a:xfrm>
            <a:off x="2250090" y="1418426"/>
            <a:ext cx="8034813" cy="55132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000" b="1" dirty="0">
                <a:latin typeface="Arial" panose="020B0604020202020204" pitchFamily="34" charset="0"/>
                <a:cs typeface="Arial" panose="020B0604020202020204" pitchFamily="34" charset="0"/>
              </a:rPr>
              <a:t>Login to G-SHOCK MOVE                                 3 - 5</a:t>
            </a:r>
            <a:r>
              <a:rPr lang="ja-JP" altLang="en-US" sz="2000" dirty="0">
                <a:latin typeface="Arial" panose="020B0604020202020204" pitchFamily="34" charset="0"/>
                <a:cs typeface="Arial" panose="020B0604020202020204" pitchFamily="34" charset="0"/>
              </a:rPr>
              <a:t>　　</a:t>
            </a:r>
            <a:endParaRPr lang="en-US" altLang="ja-JP" sz="2000" b="1" dirty="0">
              <a:latin typeface="Arial" panose="020B0604020202020204" pitchFamily="34" charset="0"/>
              <a:cs typeface="Arial" panose="020B0604020202020204" pitchFamily="34" charset="0"/>
            </a:endParaRPr>
          </a:p>
          <a:p>
            <a:r>
              <a:rPr lang="en-US" altLang="ja-JP" sz="2000" b="1" dirty="0">
                <a:latin typeface="Arial" panose="020B0604020202020204" pitchFamily="34" charset="0"/>
                <a:cs typeface="Arial" panose="020B0604020202020204" pitchFamily="34" charset="0"/>
              </a:rPr>
              <a:t>How</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to</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return</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to the initial settings                 6 - 7</a:t>
            </a:r>
            <a:r>
              <a:rPr lang="ja-JP" altLang="en-US" sz="2000" dirty="0">
                <a:latin typeface="Arial" panose="020B0604020202020204" pitchFamily="34" charset="0"/>
                <a:cs typeface="Arial" panose="020B0604020202020204" pitchFamily="34" charset="0"/>
              </a:rPr>
              <a:t>　　</a:t>
            </a:r>
            <a:endParaRPr lang="en-US" altLang="ja-JP" sz="2000" dirty="0">
              <a:latin typeface="Arial" panose="020B0604020202020204" pitchFamily="34" charset="0"/>
              <a:cs typeface="Arial" panose="020B0604020202020204" pitchFamily="34" charset="0"/>
            </a:endParaRPr>
          </a:p>
          <a:p>
            <a:r>
              <a:rPr lang="en-US" altLang="ja-JP" sz="2000" b="1" dirty="0">
                <a:latin typeface="Arial" panose="020B0604020202020204" pitchFamily="34" charset="0"/>
                <a:cs typeface="Arial" panose="020B0604020202020204" pitchFamily="34" charset="0"/>
              </a:rPr>
              <a:t>Watch</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Software</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Update                                     8 - 9</a:t>
            </a:r>
          </a:p>
          <a:p>
            <a:r>
              <a:rPr lang="en-US" altLang="ja-JP" sz="2000" b="1" dirty="0">
                <a:latin typeface="Arial" panose="020B0604020202020204" pitchFamily="34" charset="0"/>
                <a:cs typeface="Arial" panose="020B0604020202020204" pitchFamily="34" charset="0"/>
              </a:rPr>
              <a:t>About Notifications</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10 - 11</a:t>
            </a:r>
          </a:p>
          <a:p>
            <a:r>
              <a:rPr lang="en-US" altLang="ja-JP" sz="2000" b="1" dirty="0">
                <a:latin typeface="Arial" panose="020B0604020202020204" pitchFamily="34" charset="0"/>
                <a:cs typeface="Arial" panose="020B0604020202020204" pitchFamily="34" charset="0"/>
              </a:rPr>
              <a:t>Information about data retention period           12</a:t>
            </a:r>
          </a:p>
          <a:p>
            <a:r>
              <a:rPr lang="en-US" altLang="ja-JP" sz="2000" b="1" dirty="0">
                <a:latin typeface="Arial" panose="020B0604020202020204" pitchFamily="34" charset="0"/>
                <a:cs typeface="Arial" panose="020B0604020202020204" pitchFamily="34" charset="0"/>
              </a:rPr>
              <a:t>Training Functions                                    </a:t>
            </a:r>
            <a:endParaRPr lang="en-US" altLang="ja-JP" sz="2000" b="1" u="sng" dirty="0">
              <a:latin typeface="Arial" panose="020B0604020202020204" pitchFamily="34" charset="0"/>
              <a:cs typeface="Arial" panose="020B0604020202020204" pitchFamily="34" charset="0"/>
            </a:endParaRPr>
          </a:p>
          <a:p>
            <a:pPr marL="0" indent="0">
              <a:buNone/>
            </a:pPr>
            <a:r>
              <a:rPr lang="en-US" altLang="ja-JP" sz="2000"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 GBD-100 / GBX-100 /</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GBD-200        </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 13</a:t>
            </a:r>
            <a:endParaRPr lang="ja-JP" altLang="en-US" sz="2000" dirty="0"/>
          </a:p>
          <a:p>
            <a:pPr marL="0" indent="0">
              <a:buNone/>
            </a:pPr>
            <a:r>
              <a:rPr lang="en-US" altLang="ja-JP" sz="2000" dirty="0">
                <a:latin typeface="Arial" panose="020B0604020202020204" pitchFamily="34" charset="0"/>
                <a:cs typeface="Arial" panose="020B0604020202020204" pitchFamily="34" charset="0"/>
              </a:rPr>
              <a:t>    - </a:t>
            </a:r>
            <a:r>
              <a:rPr lang="en-US" altLang="ja-JP" sz="2000" b="1" dirty="0">
                <a:latin typeface="Arial" panose="020B0604020202020204" pitchFamily="34" charset="0"/>
                <a:cs typeface="Arial" panose="020B0604020202020204" pitchFamily="34" charset="0"/>
              </a:rPr>
              <a:t>GBD-H1000                                                        14</a:t>
            </a:r>
          </a:p>
          <a:p>
            <a:r>
              <a:rPr lang="en-US" altLang="ja-JP" sz="2000" b="1" dirty="0">
                <a:latin typeface="Arial" panose="020B0604020202020204" pitchFamily="34" charset="0"/>
                <a:cs typeface="Arial" panose="020B0604020202020204" pitchFamily="34" charset="0"/>
              </a:rPr>
              <a:t>About linking to external applications           15 - 16</a:t>
            </a:r>
          </a:p>
          <a:p>
            <a:r>
              <a:rPr lang="en-US" altLang="ja-JP" sz="2000" b="1" dirty="0">
                <a:latin typeface="Arial" panose="020B0604020202020204" pitchFamily="34" charset="0"/>
                <a:cs typeface="Arial" panose="020B0604020202020204" pitchFamily="34" charset="0"/>
              </a:rPr>
              <a:t>Precautions when measuring Heart Rate      17 - 19</a:t>
            </a:r>
          </a:p>
          <a:p>
            <a:r>
              <a:rPr lang="en-US" altLang="ja-JP" sz="2000" b="1" dirty="0">
                <a:latin typeface="Arial" panose="020B0604020202020204" pitchFamily="34" charset="0"/>
                <a:cs typeface="Arial" panose="020B0604020202020204" pitchFamily="34" charset="0"/>
              </a:rPr>
              <a:t>About Calorie Measurement                            20 - 22</a:t>
            </a:r>
          </a:p>
          <a:p>
            <a:r>
              <a:rPr lang="en-US" altLang="ja-JP" sz="2000" b="1" dirty="0">
                <a:latin typeface="Arial" panose="020B0604020202020204" pitchFamily="34" charset="0"/>
                <a:cs typeface="Arial" panose="020B0604020202020204" pitchFamily="34" charset="0"/>
              </a:rPr>
              <a:t>Precautions for Indoor activities                        23</a:t>
            </a:r>
          </a:p>
          <a:p>
            <a:r>
              <a:rPr lang="en-US" altLang="ja-JP" sz="2000" b="1" dirty="0">
                <a:latin typeface="Arial" panose="020B0604020202020204" pitchFamily="34" charset="0"/>
                <a:cs typeface="Arial" panose="020B0604020202020204" pitchFamily="34" charset="0"/>
              </a:rPr>
              <a:t>About Tide Table                                                   24</a:t>
            </a:r>
          </a:p>
          <a:p>
            <a:endParaRPr lang="en-US" altLang="ja-JP" sz="2000" b="1"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B93D7DC0-1DE7-4BA7-A5B7-1B887E3E1EB3}"/>
              </a:ext>
            </a:extLst>
          </p:cNvPr>
          <p:cNvSpPr txBox="1"/>
          <p:nvPr/>
        </p:nvSpPr>
        <p:spPr>
          <a:xfrm>
            <a:off x="11894927" y="-18742"/>
            <a:ext cx="459921" cy="400110"/>
          </a:xfrm>
          <a:prstGeom prst="rect">
            <a:avLst/>
          </a:prstGeom>
          <a:noFill/>
        </p:spPr>
        <p:txBody>
          <a:bodyPr wrap="square" rtlCol="0">
            <a:spAutoFit/>
          </a:bodyPr>
          <a:lstStyle/>
          <a:p>
            <a:r>
              <a:rPr kumimoji="1" lang="en-US" altLang="ja-JP" sz="2000" dirty="0"/>
              <a:t>2</a:t>
            </a:r>
            <a:endParaRPr kumimoji="1" lang="ja-JP" altLang="en-US" sz="2000" dirty="0"/>
          </a:p>
        </p:txBody>
      </p:sp>
      <p:sp>
        <p:nvSpPr>
          <p:cNvPr id="6" name="四角形: 角を丸くする 5">
            <a:extLst>
              <a:ext uri="{FF2B5EF4-FFF2-40B4-BE49-F238E27FC236}">
                <a16:creationId xmlns:a16="http://schemas.microsoft.com/office/drawing/2014/main" id="{5DCEC132-4E18-424C-AC94-0066D55B728A}"/>
              </a:ext>
            </a:extLst>
          </p:cNvPr>
          <p:cNvSpPr/>
          <p:nvPr/>
        </p:nvSpPr>
        <p:spPr>
          <a:xfrm>
            <a:off x="1477860" y="1085222"/>
            <a:ext cx="9236279" cy="565280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20216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A9C6BE-343E-4F63-A2D0-C3E30777E62C}"/>
              </a:ext>
            </a:extLst>
          </p:cNvPr>
          <p:cNvSpPr txBox="1"/>
          <p:nvPr/>
        </p:nvSpPr>
        <p:spPr>
          <a:xfrm>
            <a:off x="97277" y="36757"/>
            <a:ext cx="11050621" cy="646331"/>
          </a:xfrm>
          <a:prstGeom prst="rect">
            <a:avLst/>
          </a:prstGeom>
          <a:noFill/>
        </p:spPr>
        <p:txBody>
          <a:bodyPr wrap="square" rtlCol="0">
            <a:spAutoFit/>
          </a:bodyPr>
          <a:lstStyle/>
          <a:p>
            <a:r>
              <a:rPr kumimoji="1" lang="en-US" altLang="ja-JP" sz="3600" b="1" u="sng" dirty="0">
                <a:latin typeface="Arial" panose="020B0604020202020204" pitchFamily="34" charset="0"/>
                <a:cs typeface="Arial" panose="020B0604020202020204" pitchFamily="34" charset="0"/>
              </a:rPr>
              <a:t>About Calorie Measurement</a:t>
            </a:r>
            <a:endParaRPr lang="en-US" altLang="ja-JP" sz="3600" b="1" u="sng" dirty="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EE10845E-55AB-46F9-B4C1-DFCEEFD3A554}"/>
              </a:ext>
            </a:extLst>
          </p:cNvPr>
          <p:cNvSpPr txBox="1"/>
          <p:nvPr/>
        </p:nvSpPr>
        <p:spPr>
          <a:xfrm>
            <a:off x="356586" y="713992"/>
            <a:ext cx="11835414" cy="5324535"/>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Calorie calculation is done as follows;</a:t>
            </a:r>
          </a:p>
          <a:p>
            <a:r>
              <a:rPr lang="ja-JP" altLang="en-US" sz="800" dirty="0">
                <a:latin typeface="Arial" panose="020B0604020202020204" pitchFamily="34" charset="0"/>
                <a:cs typeface="Arial" panose="020B0604020202020204" pitchFamily="34" charset="0"/>
              </a:rPr>
              <a:t>　</a:t>
            </a:r>
            <a:br>
              <a:rPr lang="en-US" altLang="ja-JP" dirty="0">
                <a:latin typeface="Arial" panose="020B0604020202020204" pitchFamily="34" charset="0"/>
                <a:cs typeface="Arial" panose="020B0604020202020204" pitchFamily="34" charset="0"/>
              </a:rPr>
            </a:br>
            <a:r>
              <a:rPr lang="en-US" altLang="ja-JP" dirty="0">
                <a:latin typeface="Arial" panose="020B0604020202020204" pitchFamily="34" charset="0"/>
                <a:cs typeface="Arial" panose="020B0604020202020204" pitchFamily="34" charset="0"/>
              </a:rPr>
              <a:t>When the heart rate sensor is ON ALWAYS or ON (RUN ONLY)</a:t>
            </a:r>
          </a:p>
          <a:p>
            <a:r>
              <a:rPr lang="en-US" altLang="ja-JP" sz="800" dirty="0">
                <a:latin typeface="Arial" panose="020B0604020202020204" pitchFamily="34" charset="0"/>
                <a:cs typeface="Arial" panose="020B0604020202020204" pitchFamily="34" charset="0"/>
              </a:rPr>
              <a:t> </a:t>
            </a:r>
            <a:br>
              <a:rPr lang="en-US" altLang="ja-JP" dirty="0">
                <a:latin typeface="Arial" panose="020B0604020202020204" pitchFamily="34" charset="0"/>
                <a:cs typeface="Arial" panose="020B0604020202020204" pitchFamily="34" charset="0"/>
              </a:rPr>
            </a:br>
            <a:r>
              <a:rPr lang="en-US" altLang="ja-JP" dirty="0">
                <a:latin typeface="Arial" panose="020B0604020202020204" pitchFamily="34" charset="0"/>
                <a:cs typeface="Arial" panose="020B0604020202020204" pitchFamily="34" charset="0"/>
              </a:rPr>
              <a:t>1. Training mode </a:t>
            </a:r>
          </a:p>
          <a:p>
            <a:r>
              <a:rPr lang="en-US" altLang="ja-JP" dirty="0">
                <a:latin typeface="Arial" panose="020B0604020202020204" pitchFamily="34" charset="0"/>
                <a:cs typeface="Arial" panose="020B0604020202020204" pitchFamily="34" charset="0"/>
              </a:rPr>
              <a:t>    Calories burned are calculated from the heart rate sensor measurement value </a:t>
            </a:r>
          </a:p>
          <a:p>
            <a:r>
              <a:rPr lang="en-US" altLang="ja-JP" dirty="0">
                <a:latin typeface="Arial" panose="020B0604020202020204" pitchFamily="34" charset="0"/>
                <a:cs typeface="Arial" panose="020B0604020202020204" pitchFamily="34" charset="0"/>
              </a:rPr>
              <a:t>    and the user's profile.</a:t>
            </a:r>
          </a:p>
          <a:p>
            <a:r>
              <a:rPr lang="en-US" altLang="ja-JP" sz="800" dirty="0">
                <a:latin typeface="Arial" panose="020B0604020202020204" pitchFamily="34" charset="0"/>
                <a:cs typeface="Arial" panose="020B0604020202020204" pitchFamily="34" charset="0"/>
              </a:rPr>
              <a:t> </a:t>
            </a:r>
            <a:br>
              <a:rPr lang="en-US" altLang="ja-JP" dirty="0">
                <a:latin typeface="Arial" panose="020B0604020202020204" pitchFamily="34" charset="0"/>
                <a:cs typeface="Arial" panose="020B0604020202020204" pitchFamily="34" charset="0"/>
              </a:rPr>
            </a:br>
            <a:r>
              <a:rPr lang="en-US" altLang="ja-JP" dirty="0">
                <a:latin typeface="Arial" panose="020B0604020202020204" pitchFamily="34" charset="0"/>
                <a:cs typeface="Arial" panose="020B0604020202020204" pitchFamily="34" charset="0"/>
              </a:rPr>
              <a:t>2. Other than training mode (When used in timekeeping, heart rate, timer, stopwatch mode, etc.)</a:t>
            </a:r>
            <a:br>
              <a:rPr lang="en-US" altLang="ja-JP" dirty="0">
                <a:latin typeface="Arial" panose="020B0604020202020204" pitchFamily="34" charset="0"/>
                <a:cs typeface="Arial" panose="020B0604020202020204" pitchFamily="34" charset="0"/>
              </a:rPr>
            </a:br>
            <a:r>
              <a:rPr lang="en-US" altLang="ja-JP" dirty="0">
                <a:latin typeface="Arial" panose="020B0604020202020204" pitchFamily="34" charset="0"/>
                <a:cs typeface="Arial" panose="020B0604020202020204" pitchFamily="34" charset="0"/>
              </a:rPr>
              <a:t>    Calorie consumption calculation by accelerometer</a:t>
            </a:r>
          </a:p>
          <a:p>
            <a:r>
              <a:rPr lang="en-US" altLang="ja-JP" sz="500" dirty="0">
                <a:latin typeface="Arial" panose="020B0604020202020204" pitchFamily="34" charset="0"/>
                <a:cs typeface="Arial" panose="020B0604020202020204" pitchFamily="34" charset="0"/>
              </a:rPr>
              <a:t> </a:t>
            </a:r>
            <a:br>
              <a:rPr lang="en-US" altLang="ja-JP" dirty="0">
                <a:latin typeface="Arial" panose="020B0604020202020204" pitchFamily="34" charset="0"/>
                <a:cs typeface="Arial" panose="020B0604020202020204" pitchFamily="34" charset="0"/>
              </a:rPr>
            </a:br>
            <a:r>
              <a:rPr lang="en-US" altLang="ja-JP" dirty="0">
                <a:latin typeface="Arial" panose="020B0604020202020204" pitchFamily="34" charset="0"/>
                <a:cs typeface="Arial" panose="020B0604020202020204" pitchFamily="34" charset="0"/>
              </a:rPr>
              <a:t>* Both include basal metabolism on the app.</a:t>
            </a:r>
            <a:br>
              <a:rPr lang="ja-JP" altLang="en-US" dirty="0">
                <a:latin typeface="Arial" panose="020B0604020202020204" pitchFamily="34" charset="0"/>
                <a:cs typeface="Arial" panose="020B0604020202020204" pitchFamily="34" charset="0"/>
              </a:rPr>
            </a:br>
            <a:r>
              <a:rPr lang="ja-JP" altLang="en-US" sz="800" dirty="0">
                <a:latin typeface="Arial" panose="020B0604020202020204" pitchFamily="34" charset="0"/>
                <a:cs typeface="Arial" panose="020B0604020202020204" pitchFamily="34" charset="0"/>
              </a:rPr>
              <a:t> 　　</a:t>
            </a:r>
            <a:endParaRPr lang="en-US" altLang="ja-JP" sz="800" dirty="0">
              <a:latin typeface="Arial" panose="020B0604020202020204" pitchFamily="34" charset="0"/>
              <a:cs typeface="Arial" panose="020B0604020202020204" pitchFamily="34" charset="0"/>
            </a:endParaRPr>
          </a:p>
          <a:p>
            <a:r>
              <a:rPr lang="ja-JP" altLang="en-US"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When the calorie value is strange</a:t>
            </a:r>
            <a:endParaRPr lang="ja-JP" altLang="en-US" dirty="0">
              <a:latin typeface="Arial" panose="020B0604020202020204" pitchFamily="34" charset="0"/>
              <a:cs typeface="Arial" panose="020B0604020202020204" pitchFamily="34" charset="0"/>
            </a:endParaRPr>
          </a:p>
          <a:p>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If it is in other than training mode, please change to the measurement in training mode.</a:t>
            </a:r>
            <a:br>
              <a:rPr lang="en-US" altLang="ja-JP" dirty="0">
                <a:latin typeface="Arial" panose="020B0604020202020204" pitchFamily="34" charset="0"/>
                <a:cs typeface="Arial" panose="020B0604020202020204" pitchFamily="34" charset="0"/>
              </a:rPr>
            </a:b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If you are measuring in training mode, please check if the heart rate sensor is ON (ALWAYS) or ON (RUN ONLY).</a:t>
            </a:r>
            <a:br>
              <a:rPr lang="en-US" altLang="ja-JP" dirty="0">
                <a:latin typeface="Arial" panose="020B0604020202020204" pitchFamily="34" charset="0"/>
                <a:cs typeface="Arial" panose="020B0604020202020204" pitchFamily="34" charset="0"/>
              </a:rPr>
            </a:br>
            <a:r>
              <a:rPr lang="en-US" altLang="ja-JP" dirty="0">
                <a:latin typeface="Arial" panose="020B0604020202020204" pitchFamily="34" charset="0"/>
                <a:cs typeface="Arial" panose="020B0604020202020204" pitchFamily="34" charset="0"/>
              </a:rPr>
              <a:t>   *If the heart rate sensor is turned off, the calorie consumption will be calculated by the accelerometer, </a:t>
            </a:r>
          </a:p>
          <a:p>
            <a:r>
              <a:rPr lang="en-US" altLang="ja-JP" dirty="0">
                <a:latin typeface="Arial" panose="020B0604020202020204" pitchFamily="34" charset="0"/>
                <a:cs typeface="Arial" panose="020B0604020202020204" pitchFamily="34" charset="0"/>
              </a:rPr>
              <a:t>     so in the case of </a:t>
            </a:r>
            <a:r>
              <a:rPr lang="fr-FR" altLang="ja-JP" dirty="0">
                <a:latin typeface="Arial" panose="020B0604020202020204" pitchFamily="34" charset="0"/>
                <a:cs typeface="Arial" panose="020B0604020202020204" pitchFamily="34" charset="0"/>
              </a:rPr>
              <a:t>CrossFit, Exercise Bike </a:t>
            </a:r>
            <a:r>
              <a:rPr lang="en-US" altLang="ja-JP" dirty="0">
                <a:latin typeface="Arial" panose="020B0604020202020204" pitchFamily="34" charset="0"/>
                <a:cs typeface="Arial" panose="020B0604020202020204" pitchFamily="34" charset="0"/>
              </a:rPr>
              <a:t>HITT</a:t>
            </a:r>
            <a:r>
              <a:rPr lang="fr-FR" altLang="ja-JP" dirty="0">
                <a:latin typeface="Arial" panose="020B0604020202020204" pitchFamily="34" charset="0"/>
                <a:cs typeface="Arial" panose="020B0604020202020204" pitchFamily="34" charset="0"/>
              </a:rPr>
              <a:t> or</a:t>
            </a:r>
            <a:r>
              <a:rPr lang="en-US" altLang="ja-JP" dirty="0">
                <a:latin typeface="Arial" panose="020B0604020202020204" pitchFamily="34" charset="0"/>
                <a:cs typeface="Arial" panose="020B0604020202020204" pitchFamily="34" charset="0"/>
              </a:rPr>
              <a:t> Weight training (using dumbbells and barbells)</a:t>
            </a:r>
            <a:r>
              <a:rPr lang="fr-FR" altLang="ja-JP" dirty="0">
                <a:latin typeface="Arial" panose="020B0604020202020204" pitchFamily="34" charset="0"/>
                <a:cs typeface="Arial" panose="020B0604020202020204" pitchFamily="34" charset="0"/>
              </a:rPr>
              <a:t> etc</a:t>
            </a:r>
            <a:r>
              <a:rPr lang="en-US" altLang="ja-JP" dirty="0">
                <a:latin typeface="Arial" panose="020B0604020202020204" pitchFamily="34" charset="0"/>
                <a:cs typeface="Arial" panose="020B0604020202020204" pitchFamily="34" charset="0"/>
              </a:rPr>
              <a:t>, it will be </a:t>
            </a:r>
            <a:r>
              <a:rPr lang="ja-JP" altLang="en-US" dirty="0">
                <a:latin typeface="Arial" panose="020B0604020202020204" pitchFamily="34" charset="0"/>
                <a:cs typeface="Arial" panose="020B0604020202020204" pitchFamily="34" charset="0"/>
              </a:rPr>
              <a:t>　</a:t>
            </a:r>
            <a:endParaRPr lang="en-US" altLang="ja-JP" dirty="0">
              <a:latin typeface="Arial" panose="020B0604020202020204" pitchFamily="34" charset="0"/>
              <a:cs typeface="Arial" panose="020B0604020202020204" pitchFamily="34" charset="0"/>
            </a:endParaRPr>
          </a:p>
          <a:p>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lower.</a:t>
            </a:r>
          </a:p>
          <a:p>
            <a:endParaRPr lang="en-US" altLang="ja-JP" sz="500" dirty="0">
              <a:latin typeface="Arial" panose="020B0604020202020204" pitchFamily="34" charset="0"/>
              <a:cs typeface="Arial" panose="020B0604020202020204" pitchFamily="34" charset="0"/>
            </a:endParaRPr>
          </a:p>
          <a:p>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In addition, please confirm the band mounting position.</a:t>
            </a:r>
          </a:p>
          <a:p>
            <a:r>
              <a:rPr lang="en-US" altLang="ja-JP" dirty="0">
                <a:latin typeface="Arial" panose="020B0604020202020204" pitchFamily="34" charset="0"/>
                <a:cs typeface="Arial" panose="020B0604020202020204" pitchFamily="34" charset="0"/>
              </a:rPr>
              <a:t>    Overtightening the band can compress blood vessels and increase the heart rate.</a:t>
            </a:r>
          </a:p>
        </p:txBody>
      </p:sp>
      <p:pic>
        <p:nvPicPr>
          <p:cNvPr id="3" name="図 2">
            <a:extLst>
              <a:ext uri="{FF2B5EF4-FFF2-40B4-BE49-F238E27FC236}">
                <a16:creationId xmlns:a16="http://schemas.microsoft.com/office/drawing/2014/main" id="{5EE03D2E-825C-4114-903D-B05C31142089}"/>
              </a:ext>
            </a:extLst>
          </p:cNvPr>
          <p:cNvPicPr>
            <a:picLocks noChangeAspect="1"/>
          </p:cNvPicPr>
          <p:nvPr/>
        </p:nvPicPr>
        <p:blipFill>
          <a:blip r:embed="rId2"/>
          <a:stretch>
            <a:fillRect/>
          </a:stretch>
        </p:blipFill>
        <p:spPr>
          <a:xfrm>
            <a:off x="9085147" y="130710"/>
            <a:ext cx="2557377" cy="2412000"/>
          </a:xfrm>
          <a:prstGeom prst="rect">
            <a:avLst/>
          </a:prstGeom>
        </p:spPr>
      </p:pic>
      <p:sp>
        <p:nvSpPr>
          <p:cNvPr id="7" name="テキスト ボックス 6">
            <a:extLst>
              <a:ext uri="{FF2B5EF4-FFF2-40B4-BE49-F238E27FC236}">
                <a16:creationId xmlns:a16="http://schemas.microsoft.com/office/drawing/2014/main" id="{06217C57-FCAD-4E7D-8012-E601D78C101F}"/>
              </a:ext>
            </a:extLst>
          </p:cNvPr>
          <p:cNvSpPr txBox="1"/>
          <p:nvPr/>
        </p:nvSpPr>
        <p:spPr>
          <a:xfrm>
            <a:off x="11808000" y="-18742"/>
            <a:ext cx="459921" cy="400110"/>
          </a:xfrm>
          <a:prstGeom prst="rect">
            <a:avLst/>
          </a:prstGeom>
          <a:noFill/>
        </p:spPr>
        <p:txBody>
          <a:bodyPr wrap="square" rtlCol="0">
            <a:spAutoFit/>
          </a:bodyPr>
          <a:lstStyle/>
          <a:p>
            <a:r>
              <a:rPr kumimoji="1" lang="en-US" altLang="ja-JP" sz="2000" dirty="0"/>
              <a:t>20</a:t>
            </a:r>
            <a:endParaRPr kumimoji="1" lang="ja-JP" altLang="en-US" sz="2000" dirty="0"/>
          </a:p>
        </p:txBody>
      </p:sp>
      <p:grpSp>
        <p:nvGrpSpPr>
          <p:cNvPr id="6" name="グループ化 5">
            <a:extLst>
              <a:ext uri="{FF2B5EF4-FFF2-40B4-BE49-F238E27FC236}">
                <a16:creationId xmlns:a16="http://schemas.microsoft.com/office/drawing/2014/main" id="{74DF70F9-D601-4E11-BDD7-B3F336CDE979}"/>
              </a:ext>
            </a:extLst>
          </p:cNvPr>
          <p:cNvGrpSpPr/>
          <p:nvPr/>
        </p:nvGrpSpPr>
        <p:grpSpPr>
          <a:xfrm>
            <a:off x="1230208" y="5875200"/>
            <a:ext cx="8197839" cy="954770"/>
            <a:chOff x="2337758" y="5831124"/>
            <a:chExt cx="7768283" cy="1303901"/>
          </a:xfrm>
          <a:solidFill>
            <a:srgbClr val="FFCCCC"/>
          </a:solidFill>
        </p:grpSpPr>
        <p:sp>
          <p:nvSpPr>
            <p:cNvPr id="8" name="四角形: 角を丸くする 7">
              <a:extLst>
                <a:ext uri="{FF2B5EF4-FFF2-40B4-BE49-F238E27FC236}">
                  <a16:creationId xmlns:a16="http://schemas.microsoft.com/office/drawing/2014/main" id="{6935E52D-005A-4FE8-80FF-0362EF65C58B}"/>
                </a:ext>
              </a:extLst>
            </p:cNvPr>
            <p:cNvSpPr/>
            <p:nvPr/>
          </p:nvSpPr>
          <p:spPr>
            <a:xfrm>
              <a:off x="2337758" y="5831124"/>
              <a:ext cx="7768283" cy="1303901"/>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300" dirty="0">
                <a:solidFill>
                  <a:schemeClr val="tx1"/>
                </a:solidFill>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972A210D-444B-4EC6-8521-E90C2A8F00F1}"/>
                </a:ext>
              </a:extLst>
            </p:cNvPr>
            <p:cNvSpPr/>
            <p:nvPr/>
          </p:nvSpPr>
          <p:spPr>
            <a:xfrm>
              <a:off x="2446070" y="5873329"/>
              <a:ext cx="7520155" cy="12157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500" dirty="0">
                  <a:solidFill>
                    <a:schemeClr val="tx1"/>
                  </a:solidFill>
                  <a:latin typeface="Arial" panose="020B0604020202020204" pitchFamily="34" charset="0"/>
                  <a:cs typeface="Arial" panose="020B0604020202020204" pitchFamily="34" charset="0"/>
                </a:rPr>
                <a:t>&lt; Reference URL &gt; </a:t>
              </a:r>
            </a:p>
            <a:p>
              <a:r>
                <a:rPr lang="en-US" altLang="ja-JP" sz="1600" dirty="0">
                  <a:solidFill>
                    <a:schemeClr val="tx1"/>
                  </a:solidFill>
                  <a:latin typeface="Arial" panose="020B0604020202020204" pitchFamily="34" charset="0"/>
                  <a:cs typeface="Arial" panose="020B0604020202020204" pitchFamily="34" charset="0"/>
                </a:rPr>
                <a:t>Please see “Precautions When Putting on the Watch” on the foll</a:t>
              </a:r>
              <a:r>
                <a:rPr lang="en-US" altLang="ja-JP" sz="16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a:t>
              </a:r>
              <a:r>
                <a:rPr lang="en-US" altLang="ja-JP" sz="1600" dirty="0">
                  <a:solidFill>
                    <a:schemeClr val="tx1"/>
                  </a:solidFill>
                  <a:latin typeface="Arial" panose="020B0604020202020204" pitchFamily="34" charset="0"/>
                  <a:cs typeface="Arial" panose="020B0604020202020204" pitchFamily="34" charset="0"/>
                </a:rPr>
                <a:t>wing URL.</a:t>
              </a:r>
              <a:endParaRPr kumimoji="1" lang="en-US" altLang="ja-JP" sz="15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en-US" altLang="ja-JP" sz="1600" dirty="0">
                  <a:solidFill>
                    <a:schemeClr val="tx1"/>
                  </a:solidFill>
                  <a:latin typeface="Arial" panose="020B0604020202020204" pitchFamily="34" charset="0"/>
                  <a:cs typeface="Arial" panose="020B0604020202020204" pitchFamily="34" charset="0"/>
                </a:rPr>
                <a:t>https://support.casio.com/en/support/information.php?cid=009&amp;pid=925</a:t>
              </a:r>
              <a:endParaRPr kumimoji="1" lang="ja-JP" altLang="en-US" sz="15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34250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80727EB-541E-4B61-8083-1B61B5B057C8}"/>
              </a:ext>
            </a:extLst>
          </p:cNvPr>
          <p:cNvPicPr>
            <a:picLocks noChangeAspect="1"/>
          </p:cNvPicPr>
          <p:nvPr/>
        </p:nvPicPr>
        <p:blipFill>
          <a:blip r:embed="rId2"/>
          <a:stretch>
            <a:fillRect/>
          </a:stretch>
        </p:blipFill>
        <p:spPr>
          <a:xfrm>
            <a:off x="1008232" y="2153420"/>
            <a:ext cx="9725025" cy="2695575"/>
          </a:xfrm>
          <a:prstGeom prst="rect">
            <a:avLst/>
          </a:prstGeom>
        </p:spPr>
      </p:pic>
      <p:graphicFrame>
        <p:nvGraphicFramePr>
          <p:cNvPr id="4" name="表 3">
            <a:extLst>
              <a:ext uri="{FF2B5EF4-FFF2-40B4-BE49-F238E27FC236}">
                <a16:creationId xmlns:a16="http://schemas.microsoft.com/office/drawing/2014/main" id="{A836451E-4778-438C-8270-D72521047E8C}"/>
              </a:ext>
            </a:extLst>
          </p:cNvPr>
          <p:cNvGraphicFramePr>
            <a:graphicFrameLocks noGrp="1"/>
          </p:cNvGraphicFramePr>
          <p:nvPr>
            <p:extLst>
              <p:ext uri="{D42A27DB-BD31-4B8C-83A1-F6EECF244321}">
                <p14:modId xmlns:p14="http://schemas.microsoft.com/office/powerpoint/2010/main" val="3172170746"/>
              </p:ext>
            </p:extLst>
          </p:nvPr>
        </p:nvGraphicFramePr>
        <p:xfrm>
          <a:off x="1829754" y="5228300"/>
          <a:ext cx="8903503" cy="754380"/>
        </p:xfrm>
        <a:graphic>
          <a:graphicData uri="http://schemas.openxmlformats.org/drawingml/2006/table">
            <a:tbl>
              <a:tblPr>
                <a:tableStyleId>{5C22544A-7EE6-4342-B048-85BDC9FD1C3A}</a:tableStyleId>
              </a:tblPr>
              <a:tblGrid>
                <a:gridCol w="8903503">
                  <a:extLst>
                    <a:ext uri="{9D8B030D-6E8A-4147-A177-3AD203B41FA5}">
                      <a16:colId xmlns:a16="http://schemas.microsoft.com/office/drawing/2014/main" val="2328442874"/>
                    </a:ext>
                  </a:extLst>
                </a:gridCol>
              </a:tblGrid>
              <a:tr h="0">
                <a:tc>
                  <a:txBody>
                    <a:bodyPr/>
                    <a:lstStyle/>
                    <a:p>
                      <a:pPr algn="l" fontAlgn="ctr"/>
                      <a:r>
                        <a:rPr lang="en-US" sz="1600" u="none" strike="noStrike" dirty="0">
                          <a:effectLst/>
                          <a:latin typeface="Arial" panose="020B0604020202020204" pitchFamily="34" charset="0"/>
                          <a:cs typeface="Arial" panose="020B0604020202020204" pitchFamily="34" charset="0"/>
                        </a:rPr>
                        <a:t>ACM : Measurement by accelerometer </a:t>
                      </a:r>
                      <a:endParaRPr lang="en-US"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7620" marR="7620" marT="7620" marB="0" anchor="ctr"/>
                </a:tc>
                <a:extLst>
                  <a:ext uri="{0D108BD9-81ED-4DB2-BD59-A6C34878D82A}">
                    <a16:rowId xmlns:a16="http://schemas.microsoft.com/office/drawing/2014/main" val="3197143367"/>
                  </a:ext>
                </a:extLst>
              </a:tr>
              <a:tr h="228600">
                <a:tc>
                  <a:txBody>
                    <a:bodyPr/>
                    <a:lstStyle/>
                    <a:p>
                      <a:pPr algn="l" fontAlgn="ctr"/>
                      <a:r>
                        <a:rPr lang="en-US" sz="1600" u="none" strike="noStrike" dirty="0">
                          <a:effectLst/>
                          <a:latin typeface="Arial" panose="020B0604020202020204" pitchFamily="34" charset="0"/>
                          <a:cs typeface="Arial" panose="020B0604020202020204" pitchFamily="34" charset="0"/>
                        </a:rPr>
                        <a:t>GPS・HR : Calculation by heart rate triggered by GPS speed </a:t>
                      </a:r>
                      <a:endParaRPr lang="en-US"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7620" marR="7620" marT="7620" marB="0" anchor="ctr"/>
                </a:tc>
                <a:extLst>
                  <a:ext uri="{0D108BD9-81ED-4DB2-BD59-A6C34878D82A}">
                    <a16:rowId xmlns:a16="http://schemas.microsoft.com/office/drawing/2014/main" val="441723840"/>
                  </a:ext>
                </a:extLst>
              </a:tr>
              <a:tr h="228600">
                <a:tc>
                  <a:txBody>
                    <a:bodyPr/>
                    <a:lstStyle/>
                    <a:p>
                      <a:pPr algn="l" fontAlgn="ctr"/>
                      <a:r>
                        <a:rPr lang="en-US" sz="1600" u="none" strike="noStrike" dirty="0">
                          <a:effectLst/>
                          <a:latin typeface="Arial" panose="020B0604020202020204" pitchFamily="34" charset="0"/>
                          <a:cs typeface="Arial" panose="020B0604020202020204" pitchFamily="34" charset="0"/>
                        </a:rPr>
                        <a:t>ACM・HR : Calculation by heart rate triggered by the speed of the accelerometer </a:t>
                      </a:r>
                      <a:endParaRPr lang="en-US"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7620" marR="7620" marT="7620" marB="0" anchor="ctr"/>
                </a:tc>
                <a:extLst>
                  <a:ext uri="{0D108BD9-81ED-4DB2-BD59-A6C34878D82A}">
                    <a16:rowId xmlns:a16="http://schemas.microsoft.com/office/drawing/2014/main" val="1076212668"/>
                  </a:ext>
                </a:extLst>
              </a:tr>
            </a:tbl>
          </a:graphicData>
        </a:graphic>
      </p:graphicFrame>
      <p:sp>
        <p:nvSpPr>
          <p:cNvPr id="5" name="テキスト ボックス 4">
            <a:extLst>
              <a:ext uri="{FF2B5EF4-FFF2-40B4-BE49-F238E27FC236}">
                <a16:creationId xmlns:a16="http://schemas.microsoft.com/office/drawing/2014/main" id="{896966F1-82B7-4DCA-9AC4-578AA211D7FE}"/>
              </a:ext>
            </a:extLst>
          </p:cNvPr>
          <p:cNvSpPr txBox="1"/>
          <p:nvPr/>
        </p:nvSpPr>
        <p:spPr>
          <a:xfrm>
            <a:off x="11808000" y="-18742"/>
            <a:ext cx="459921" cy="400110"/>
          </a:xfrm>
          <a:prstGeom prst="rect">
            <a:avLst/>
          </a:prstGeom>
          <a:noFill/>
        </p:spPr>
        <p:txBody>
          <a:bodyPr wrap="square" rtlCol="0">
            <a:spAutoFit/>
          </a:bodyPr>
          <a:lstStyle/>
          <a:p>
            <a:r>
              <a:rPr kumimoji="1" lang="en-US" altLang="ja-JP" sz="2000" dirty="0"/>
              <a:t>21</a:t>
            </a:r>
            <a:endParaRPr kumimoji="1" lang="ja-JP" altLang="en-US" sz="2000" dirty="0"/>
          </a:p>
        </p:txBody>
      </p:sp>
      <p:sp>
        <p:nvSpPr>
          <p:cNvPr id="6" name="テキスト ボックス 5">
            <a:extLst>
              <a:ext uri="{FF2B5EF4-FFF2-40B4-BE49-F238E27FC236}">
                <a16:creationId xmlns:a16="http://schemas.microsoft.com/office/drawing/2014/main" id="{DC566E61-EE15-4C13-8C13-50995ACFC5C7}"/>
              </a:ext>
            </a:extLst>
          </p:cNvPr>
          <p:cNvSpPr txBox="1"/>
          <p:nvPr/>
        </p:nvSpPr>
        <p:spPr>
          <a:xfrm>
            <a:off x="97277" y="36757"/>
            <a:ext cx="11050621" cy="646331"/>
          </a:xfrm>
          <a:prstGeom prst="rect">
            <a:avLst/>
          </a:prstGeom>
          <a:noFill/>
        </p:spPr>
        <p:txBody>
          <a:bodyPr wrap="square" rtlCol="0">
            <a:spAutoFit/>
          </a:bodyPr>
          <a:lstStyle/>
          <a:p>
            <a:r>
              <a:rPr kumimoji="1" lang="en-US" altLang="ja-JP" sz="3600" b="1" u="sng" dirty="0">
                <a:latin typeface="Arial" panose="020B0604020202020204" pitchFamily="34" charset="0"/>
                <a:cs typeface="Arial" panose="020B0604020202020204" pitchFamily="34" charset="0"/>
              </a:rPr>
              <a:t>About Calorie Measurement</a:t>
            </a:r>
            <a:endParaRPr lang="en-US" altLang="ja-JP" sz="3600" b="1" u="sng"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1848FE06-DB57-4173-86C7-E4182FEA53E0}"/>
              </a:ext>
            </a:extLst>
          </p:cNvPr>
          <p:cNvSpPr txBox="1"/>
          <p:nvPr/>
        </p:nvSpPr>
        <p:spPr>
          <a:xfrm>
            <a:off x="496348" y="1362675"/>
            <a:ext cx="11199303" cy="646331"/>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Calorie consumption calculation specifications for each mode based on heart rate measurement settings</a:t>
            </a:r>
          </a:p>
          <a:p>
            <a:r>
              <a:rPr lang="en-US" altLang="ja-JP" dirty="0"/>
              <a:t>* Which device calculates calories</a:t>
            </a:r>
            <a:r>
              <a:rPr kumimoji="1" lang="en-US" altLang="ja-JP" dirty="0">
                <a:latin typeface="Arial" panose="020B0604020202020204" pitchFamily="34" charset="0"/>
                <a:cs typeface="Arial" panose="020B0604020202020204" pitchFamily="34" charset="0"/>
              </a:rPr>
              <a:t> </a:t>
            </a:r>
            <a:endParaRPr kumimoji="1" lang="ja-JP" altLang="en-US" dirty="0">
              <a:latin typeface="Arial" panose="020B0604020202020204" pitchFamily="34" charset="0"/>
              <a:cs typeface="Arial" panose="020B0604020202020204" pitchFamily="34" charset="0"/>
            </a:endParaRPr>
          </a:p>
        </p:txBody>
      </p:sp>
      <p:sp>
        <p:nvSpPr>
          <p:cNvPr id="8" name="正方形/長方形 7">
            <a:extLst>
              <a:ext uri="{FF2B5EF4-FFF2-40B4-BE49-F238E27FC236}">
                <a16:creationId xmlns:a16="http://schemas.microsoft.com/office/drawing/2014/main" id="{BEFEA2ED-B667-4FFB-8943-93F7DF6B0619}"/>
              </a:ext>
            </a:extLst>
          </p:cNvPr>
          <p:cNvSpPr/>
          <p:nvPr/>
        </p:nvSpPr>
        <p:spPr>
          <a:xfrm>
            <a:off x="399600" y="777600"/>
            <a:ext cx="2327529" cy="39304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latin typeface="Arial" panose="020B0604020202020204" pitchFamily="34" charset="0"/>
                <a:cs typeface="Arial" panose="020B0604020202020204" pitchFamily="34" charset="0"/>
              </a:rPr>
              <a:t>GBD-H1000</a:t>
            </a:r>
            <a:endParaRPr kumimoji="1" lang="ja-JP" altLang="en-US" sz="2000" dirty="0">
              <a:solidFill>
                <a:schemeClr val="tx1"/>
              </a:solidFill>
            </a:endParaRPr>
          </a:p>
        </p:txBody>
      </p:sp>
    </p:spTree>
    <p:extLst>
      <p:ext uri="{BB962C8B-B14F-4D97-AF65-F5344CB8AC3E}">
        <p14:creationId xmlns:p14="http://schemas.microsoft.com/office/powerpoint/2010/main" val="1049497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96966F1-82B7-4DCA-9AC4-578AA211D7FE}"/>
              </a:ext>
            </a:extLst>
          </p:cNvPr>
          <p:cNvSpPr txBox="1"/>
          <p:nvPr/>
        </p:nvSpPr>
        <p:spPr>
          <a:xfrm>
            <a:off x="11808000" y="-18742"/>
            <a:ext cx="459921" cy="400110"/>
          </a:xfrm>
          <a:prstGeom prst="rect">
            <a:avLst/>
          </a:prstGeom>
          <a:noFill/>
        </p:spPr>
        <p:txBody>
          <a:bodyPr wrap="square" rtlCol="0">
            <a:spAutoFit/>
          </a:bodyPr>
          <a:lstStyle/>
          <a:p>
            <a:r>
              <a:rPr kumimoji="1" lang="en-US" altLang="ja-JP" sz="2000" dirty="0"/>
              <a:t>22</a:t>
            </a:r>
            <a:endParaRPr kumimoji="1" lang="ja-JP" altLang="en-US" sz="2000" dirty="0"/>
          </a:p>
        </p:txBody>
      </p:sp>
      <p:sp>
        <p:nvSpPr>
          <p:cNvPr id="6" name="テキスト ボックス 5">
            <a:extLst>
              <a:ext uri="{FF2B5EF4-FFF2-40B4-BE49-F238E27FC236}">
                <a16:creationId xmlns:a16="http://schemas.microsoft.com/office/drawing/2014/main" id="{DC566E61-EE15-4C13-8C13-50995ACFC5C7}"/>
              </a:ext>
            </a:extLst>
          </p:cNvPr>
          <p:cNvSpPr txBox="1"/>
          <p:nvPr/>
        </p:nvSpPr>
        <p:spPr>
          <a:xfrm>
            <a:off x="97277" y="36757"/>
            <a:ext cx="11050621" cy="646331"/>
          </a:xfrm>
          <a:prstGeom prst="rect">
            <a:avLst/>
          </a:prstGeom>
          <a:noFill/>
        </p:spPr>
        <p:txBody>
          <a:bodyPr wrap="square" rtlCol="0">
            <a:spAutoFit/>
          </a:bodyPr>
          <a:lstStyle/>
          <a:p>
            <a:r>
              <a:rPr kumimoji="1" lang="en-US" altLang="ja-JP" sz="3600" b="1" u="sng" dirty="0">
                <a:latin typeface="Arial" panose="020B0604020202020204" pitchFamily="34" charset="0"/>
                <a:cs typeface="Arial" panose="020B0604020202020204" pitchFamily="34" charset="0"/>
              </a:rPr>
              <a:t>About Calorie Measurement</a:t>
            </a:r>
            <a:endParaRPr lang="en-US" altLang="ja-JP" sz="3600" b="1" u="sng" dirty="0">
              <a:latin typeface="Arial" panose="020B0604020202020204" pitchFamily="34" charset="0"/>
              <a:cs typeface="Arial" panose="020B0604020202020204" pitchFamily="34" charset="0"/>
            </a:endParaRPr>
          </a:p>
        </p:txBody>
      </p:sp>
      <p:sp>
        <p:nvSpPr>
          <p:cNvPr id="8" name="正方形/長方形 7">
            <a:extLst>
              <a:ext uri="{FF2B5EF4-FFF2-40B4-BE49-F238E27FC236}">
                <a16:creationId xmlns:a16="http://schemas.microsoft.com/office/drawing/2014/main" id="{BEFEA2ED-B667-4FFB-8943-93F7DF6B0619}"/>
              </a:ext>
            </a:extLst>
          </p:cNvPr>
          <p:cNvSpPr/>
          <p:nvPr/>
        </p:nvSpPr>
        <p:spPr>
          <a:xfrm>
            <a:off x="399600" y="777600"/>
            <a:ext cx="2327529" cy="39304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latin typeface="Arial" panose="020B0604020202020204" pitchFamily="34" charset="0"/>
                <a:cs typeface="Arial" panose="020B0604020202020204" pitchFamily="34" charset="0"/>
              </a:rPr>
              <a:t>GBD-H1000</a:t>
            </a:r>
            <a:endParaRPr kumimoji="1" lang="ja-JP" altLang="en-US" sz="2000" dirty="0">
              <a:solidFill>
                <a:schemeClr val="tx1"/>
              </a:solidFill>
            </a:endParaRPr>
          </a:p>
        </p:txBody>
      </p:sp>
      <p:sp>
        <p:nvSpPr>
          <p:cNvPr id="3" name="テキスト ボックス 2">
            <a:extLst>
              <a:ext uri="{FF2B5EF4-FFF2-40B4-BE49-F238E27FC236}">
                <a16:creationId xmlns:a16="http://schemas.microsoft.com/office/drawing/2014/main" id="{6D485D42-5FEB-49A5-8A46-D0F317C61D37}"/>
              </a:ext>
            </a:extLst>
          </p:cNvPr>
          <p:cNvSpPr txBox="1"/>
          <p:nvPr/>
        </p:nvSpPr>
        <p:spPr>
          <a:xfrm>
            <a:off x="399600" y="1265156"/>
            <a:ext cx="9437615" cy="615553"/>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Whether calories can be calculated by various activities</a:t>
            </a:r>
          </a:p>
          <a:p>
            <a:r>
              <a:rPr kumimoji="1" lang="en-US" altLang="ja-JP" sz="1600" dirty="0">
                <a:latin typeface="Arial" panose="020B0604020202020204" pitchFamily="34" charset="0"/>
                <a:cs typeface="Arial" panose="020B0604020202020204" pitchFamily="34" charset="0"/>
              </a:rPr>
              <a:t>※ "GPS reception is completed" is a prerequisite for outdoor activities</a:t>
            </a:r>
            <a:endParaRPr kumimoji="1" lang="ja-JP" altLang="en-US" sz="1600" dirty="0">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B925C616-7AED-4012-84CA-24E47D4B1D3F}"/>
              </a:ext>
            </a:extLst>
          </p:cNvPr>
          <p:cNvSpPr txBox="1"/>
          <p:nvPr/>
        </p:nvSpPr>
        <p:spPr>
          <a:xfrm>
            <a:off x="399600" y="5341736"/>
            <a:ext cx="11962701" cy="1477328"/>
          </a:xfrm>
          <a:prstGeom prst="rect">
            <a:avLst/>
          </a:prstGeom>
          <a:noFill/>
        </p:spPr>
        <p:txBody>
          <a:bodyPr wrap="square" rtlCol="0">
            <a:spAutoFit/>
          </a:bodyPr>
          <a:lstStyle/>
          <a:p>
            <a:r>
              <a:rPr kumimoji="1" lang="en-US" altLang="ja-JP" u="sng" dirty="0">
                <a:latin typeface="Arial" panose="020B0604020202020204" pitchFamily="34" charset="0"/>
                <a:cs typeface="Arial" panose="020B0604020202020204" pitchFamily="34" charset="0"/>
              </a:rPr>
              <a:t>Heart rate measurement </a:t>
            </a:r>
            <a:r>
              <a:rPr kumimoji="1" lang="en-US" altLang="ja-JP" u="sng" dirty="0">
                <a:solidFill>
                  <a:srgbClr val="FF0000"/>
                </a:solidFill>
                <a:latin typeface="Arial" panose="020B0604020202020204" pitchFamily="34" charset="0"/>
                <a:cs typeface="Arial" panose="020B0604020202020204" pitchFamily="34" charset="0"/>
              </a:rPr>
              <a:t>may not be accurate </a:t>
            </a:r>
            <a:r>
              <a:rPr kumimoji="1" lang="en-US" altLang="ja-JP" u="sng" dirty="0">
                <a:latin typeface="Arial" panose="020B0604020202020204" pitchFamily="34" charset="0"/>
                <a:cs typeface="Arial" panose="020B0604020202020204" pitchFamily="34" charset="0"/>
              </a:rPr>
              <a:t>if noise caused by body movement occurs.</a:t>
            </a:r>
          </a:p>
          <a:p>
            <a:r>
              <a:rPr kumimoji="1" lang="en-US" altLang="ja-JP" dirty="0">
                <a:latin typeface="Arial" panose="020B0604020202020204" pitchFamily="34" charset="0"/>
                <a:cs typeface="Arial" panose="020B0604020202020204" pitchFamily="34" charset="0"/>
              </a:rPr>
              <a:t>It is possible to accurately measure constant movements such as running and walking or without vigorous arm movements, but it may not be possible to accurately measure violently irregular movements in the case of dance, tennis, and CrossFit. </a:t>
            </a:r>
          </a:p>
          <a:p>
            <a:r>
              <a:rPr kumimoji="1" lang="en-US" altLang="ja-JP" dirty="0">
                <a:latin typeface="Arial" panose="020B0604020202020204" pitchFamily="34" charset="0"/>
                <a:cs typeface="Arial" panose="020B0604020202020204" pitchFamily="34" charset="0"/>
              </a:rPr>
              <a:t>(Heart rate cannot be measured accurately = calorie consumption value is inaccurate) </a:t>
            </a:r>
            <a:endParaRPr kumimoji="1" lang="ja-JP" altLang="en-US" dirty="0">
              <a:latin typeface="Arial" panose="020B0604020202020204" pitchFamily="34" charset="0"/>
              <a:cs typeface="Arial" panose="020B0604020202020204" pitchFamily="34" charset="0"/>
            </a:endParaRPr>
          </a:p>
        </p:txBody>
      </p:sp>
      <p:pic>
        <p:nvPicPr>
          <p:cNvPr id="12" name="図 11">
            <a:extLst>
              <a:ext uri="{FF2B5EF4-FFF2-40B4-BE49-F238E27FC236}">
                <a16:creationId xmlns:a16="http://schemas.microsoft.com/office/drawing/2014/main" id="{7529C9A5-FA24-4DF7-93A7-66B7EE9BBD28}"/>
              </a:ext>
            </a:extLst>
          </p:cNvPr>
          <p:cNvPicPr>
            <a:picLocks noChangeAspect="1"/>
          </p:cNvPicPr>
          <p:nvPr/>
        </p:nvPicPr>
        <p:blipFill>
          <a:blip r:embed="rId2"/>
          <a:stretch>
            <a:fillRect/>
          </a:stretch>
        </p:blipFill>
        <p:spPr>
          <a:xfrm>
            <a:off x="207910" y="1831179"/>
            <a:ext cx="11830050" cy="3390900"/>
          </a:xfrm>
          <a:prstGeom prst="rect">
            <a:avLst/>
          </a:prstGeom>
        </p:spPr>
      </p:pic>
      <p:sp>
        <p:nvSpPr>
          <p:cNvPr id="2" name="テキスト ボックス 1">
            <a:extLst>
              <a:ext uri="{FF2B5EF4-FFF2-40B4-BE49-F238E27FC236}">
                <a16:creationId xmlns:a16="http://schemas.microsoft.com/office/drawing/2014/main" id="{E415104E-3528-4B29-A629-2CC90B34B618}"/>
              </a:ext>
            </a:extLst>
          </p:cNvPr>
          <p:cNvSpPr txBox="1"/>
          <p:nvPr/>
        </p:nvSpPr>
        <p:spPr>
          <a:xfrm>
            <a:off x="9328752" y="1534033"/>
            <a:ext cx="3217672" cy="400110"/>
          </a:xfrm>
          <a:prstGeom prst="rect">
            <a:avLst/>
          </a:prstGeom>
          <a:noFill/>
        </p:spPr>
        <p:txBody>
          <a:bodyPr wrap="square" rtlCol="0">
            <a:spAutoFit/>
          </a:bodyPr>
          <a:lstStyle/>
          <a:p>
            <a:r>
              <a:rPr kumimoji="1" lang="ja-JP" altLang="en-US" dirty="0">
                <a:solidFill>
                  <a:srgbClr val="FF0000"/>
                </a:solidFill>
                <a:latin typeface="Arial" panose="020B0604020202020204" pitchFamily="34" charset="0"/>
                <a:cs typeface="Arial" panose="020B0604020202020204" pitchFamily="34" charset="0"/>
              </a:rPr>
              <a:t>〇</a:t>
            </a:r>
            <a:r>
              <a:rPr kumimoji="1" lang="en-US" altLang="ja-JP" dirty="0">
                <a:latin typeface="Arial" panose="020B0604020202020204" pitchFamily="34" charset="0"/>
                <a:cs typeface="Arial" panose="020B0604020202020204" pitchFamily="34" charset="0"/>
              </a:rPr>
              <a:t>Possible</a:t>
            </a:r>
            <a:r>
              <a:rPr kumimoji="1" lang="ja-JP" altLang="en-US" dirty="0">
                <a:latin typeface="Arial" panose="020B0604020202020204" pitchFamily="34" charset="0"/>
                <a:cs typeface="Arial" panose="020B0604020202020204" pitchFamily="34" charset="0"/>
              </a:rPr>
              <a:t>　</a:t>
            </a:r>
            <a:r>
              <a:rPr kumimoji="1" lang="en-US" altLang="ja-JP" sz="2000" b="1" dirty="0">
                <a:solidFill>
                  <a:srgbClr val="0000FF"/>
                </a:solidFill>
                <a:latin typeface="Arial" panose="020B0604020202020204" pitchFamily="34" charset="0"/>
                <a:cs typeface="Arial" panose="020B0604020202020204" pitchFamily="34" charset="0"/>
              </a:rPr>
              <a:t>×</a:t>
            </a:r>
            <a:r>
              <a:rPr kumimoji="1" lang="en-US" altLang="ja-JP" dirty="0">
                <a:latin typeface="Arial" panose="020B0604020202020204" pitchFamily="34" charset="0"/>
                <a:cs typeface="Arial" panose="020B0604020202020204" pitchFamily="34" charset="0"/>
              </a:rPr>
              <a:t>Impossible</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4216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A9C6BE-343E-4F63-A2D0-C3E30777E62C}"/>
              </a:ext>
            </a:extLst>
          </p:cNvPr>
          <p:cNvSpPr txBox="1"/>
          <p:nvPr/>
        </p:nvSpPr>
        <p:spPr>
          <a:xfrm>
            <a:off x="97277" y="36757"/>
            <a:ext cx="11050621" cy="646331"/>
          </a:xfrm>
          <a:prstGeom prst="rect">
            <a:avLst/>
          </a:prstGeom>
          <a:noFill/>
        </p:spPr>
        <p:txBody>
          <a:bodyPr wrap="square" rtlCol="0">
            <a:spAutoFit/>
          </a:bodyPr>
          <a:lstStyle/>
          <a:p>
            <a:r>
              <a:rPr kumimoji="1" lang="en-US" altLang="ja-JP" sz="3600" b="1" u="sng" dirty="0">
                <a:latin typeface="Arial" panose="020B0604020202020204" pitchFamily="34" charset="0"/>
                <a:cs typeface="Arial" panose="020B0604020202020204" pitchFamily="34" charset="0"/>
              </a:rPr>
              <a:t>Precautions for indoor exercise</a:t>
            </a:r>
            <a:endParaRPr lang="en-US" altLang="ja-JP" sz="3600" b="1" u="sng" dirty="0">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0FCFB6D3-C35A-401D-A47C-8A209D908C54}"/>
              </a:ext>
            </a:extLst>
          </p:cNvPr>
          <p:cNvSpPr txBox="1"/>
          <p:nvPr/>
        </p:nvSpPr>
        <p:spPr>
          <a:xfrm>
            <a:off x="230399" y="864000"/>
            <a:ext cx="11563200" cy="5601533"/>
          </a:xfrm>
          <a:prstGeom prst="rect">
            <a:avLst/>
          </a:prstGeom>
          <a:noFill/>
        </p:spPr>
        <p:txBody>
          <a:bodyPr wrap="square" rtlCol="0">
            <a:noAutofit/>
          </a:bodyPr>
          <a:lstStyle/>
          <a:p>
            <a:r>
              <a:rPr lang="en-US" altLang="ja-JP" dirty="0">
                <a:latin typeface="Arial" panose="020B0604020202020204" pitchFamily="34" charset="0"/>
                <a:cs typeface="Arial" panose="020B0604020202020204" pitchFamily="34" charset="0"/>
              </a:rPr>
              <a:t>Basically, this application was designed for use when running and walking outdoors.</a:t>
            </a:r>
          </a:p>
          <a:p>
            <a:r>
              <a:rPr lang="en-US" altLang="ja-JP" dirty="0">
                <a:latin typeface="Arial" panose="020B0604020202020204" pitchFamily="34" charset="0"/>
                <a:cs typeface="Arial" panose="020B0604020202020204" pitchFamily="34" charset="0"/>
              </a:rPr>
              <a:t>It can be used for other activities, but some features may not be available or may be less accurate.</a:t>
            </a:r>
          </a:p>
          <a:p>
            <a:endParaRPr kumimoji="1"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sz="8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Heart rate training is possible in training mode. </a:t>
            </a:r>
          </a:p>
          <a:p>
            <a:r>
              <a:rPr lang="en-US" altLang="ja-JP" dirty="0">
                <a:latin typeface="Arial" panose="020B0604020202020204" pitchFamily="34" charset="0"/>
                <a:cs typeface="Arial" panose="020B0604020202020204" pitchFamily="34" charset="0"/>
              </a:rPr>
              <a:t>In addition, VO2max is calculated by measuring speed and heart rate based on acceleration.</a:t>
            </a:r>
          </a:p>
          <a:p>
            <a:r>
              <a:rPr lang="en-US" altLang="ja-JP" dirty="0">
                <a:latin typeface="Arial" panose="020B0604020202020204" pitchFamily="34" charset="0"/>
                <a:cs typeface="Arial" panose="020B0604020202020204" pitchFamily="34" charset="0"/>
              </a:rPr>
              <a:t>Acceleration-based speed is corrected based on data collected when running outdoors with GPS, so if your running style is the same as when running outdoors, it will be the same as when you run outside. </a:t>
            </a:r>
          </a:p>
          <a:p>
            <a:r>
              <a:rPr lang="en-US" altLang="ja-JP" dirty="0">
                <a:latin typeface="Arial" panose="020B0604020202020204" pitchFamily="34" charset="0"/>
                <a:cs typeface="Arial" panose="020B0604020202020204" pitchFamily="34" charset="0"/>
              </a:rPr>
              <a:t>There is, however, the possibility that your running style will change when using a treadmill or similar apparatus, so accuracy may suffer a little. </a:t>
            </a:r>
          </a:p>
          <a:p>
            <a:r>
              <a:rPr lang="en-US" altLang="ja-JP" dirty="0">
                <a:latin typeface="Arial" panose="020B0604020202020204" pitchFamily="34" charset="0"/>
                <a:cs typeface="Arial" panose="020B0604020202020204" pitchFamily="34" charset="0"/>
              </a:rPr>
              <a:t>Training effects, training load, recovery time, and calories burned are calculated based on heart rate information.</a:t>
            </a:r>
          </a:p>
          <a:p>
            <a:endParaRPr kumimoji="1" lang="en-US" altLang="ja-JP" dirty="0">
              <a:latin typeface="Arial" panose="020B0604020202020204" pitchFamily="34" charset="0"/>
              <a:cs typeface="Arial" panose="020B0604020202020204" pitchFamily="34" charset="0"/>
            </a:endParaRPr>
          </a:p>
          <a:p>
            <a:endParaRPr kumimoji="1" lang="en-US" altLang="ja-JP" sz="800" dirty="0">
              <a:latin typeface="Arial" panose="020B0604020202020204" pitchFamily="34" charset="0"/>
              <a:cs typeface="Arial" panose="020B0604020202020204" pitchFamily="34" charset="0"/>
            </a:endParaRPr>
          </a:p>
          <a:p>
            <a:endParaRPr kumimoji="1" lang="en-US" altLang="ja-JP" sz="800" dirty="0">
              <a:latin typeface="Arial" panose="020B0604020202020204" pitchFamily="34" charset="0"/>
              <a:cs typeface="Arial" panose="020B0604020202020204" pitchFamily="34" charset="0"/>
            </a:endParaRPr>
          </a:p>
          <a:p>
            <a:endParaRPr kumimoji="1" lang="en-US" altLang="ja-JP" sz="800" dirty="0">
              <a:latin typeface="Arial" panose="020B0604020202020204" pitchFamily="34" charset="0"/>
              <a:cs typeface="Arial" panose="020B0604020202020204" pitchFamily="34" charset="0"/>
            </a:endParaRPr>
          </a:p>
          <a:p>
            <a:endParaRPr kumimoji="1" lang="en-US" altLang="ja-JP" sz="800" dirty="0">
              <a:latin typeface="Arial" panose="020B0604020202020204" pitchFamily="34" charset="0"/>
              <a:cs typeface="Arial" panose="020B0604020202020204" pitchFamily="34" charset="0"/>
            </a:endParaRPr>
          </a:p>
          <a:p>
            <a:endParaRPr kumimoji="1" lang="en-US" altLang="ja-JP" sz="800" dirty="0">
              <a:latin typeface="Arial" panose="020B0604020202020204" pitchFamily="34" charset="0"/>
              <a:cs typeface="Arial" panose="020B0604020202020204" pitchFamily="34" charset="0"/>
            </a:endParaRPr>
          </a:p>
          <a:p>
            <a:endParaRPr kumimoji="1" lang="en-US" altLang="ja-JP" sz="800" dirty="0">
              <a:latin typeface="Arial" panose="020B0604020202020204" pitchFamily="34" charset="0"/>
              <a:cs typeface="Arial" panose="020B0604020202020204" pitchFamily="34" charset="0"/>
            </a:endParaRPr>
          </a:p>
          <a:p>
            <a:r>
              <a:rPr kumimoji="1" lang="en-US" altLang="ja-JP" dirty="0">
                <a:latin typeface="Arial" panose="020B0604020202020204" pitchFamily="34" charset="0"/>
                <a:cs typeface="Arial" panose="020B0604020202020204" pitchFamily="34" charset="0"/>
              </a:rPr>
              <a:t>Even in training mode, we confirmed that calories burned are not output if the accelerometer does not detect any movement.</a:t>
            </a:r>
          </a:p>
          <a:p>
            <a:r>
              <a:rPr lang="en-US" altLang="ja-JP" dirty="0">
                <a:latin typeface="Arial" panose="020B0604020202020204" pitchFamily="34" charset="0"/>
                <a:cs typeface="Arial" panose="020B0604020202020204" pitchFamily="34" charset="0"/>
              </a:rPr>
              <a:t>Indoor cycling may not be able to detect the movement of the accelerometer.</a:t>
            </a:r>
            <a:endParaRPr kumimoji="1" lang="en-US" altLang="ja-JP" dirty="0">
              <a:latin typeface="Arial" panose="020B0604020202020204" pitchFamily="34" charset="0"/>
              <a:cs typeface="Arial" panose="020B0604020202020204" pitchFamily="34" charset="0"/>
            </a:endParaRPr>
          </a:p>
          <a:p>
            <a:r>
              <a:rPr kumimoji="1" lang="en-US" altLang="ja-JP" dirty="0">
                <a:latin typeface="Arial" panose="020B0604020202020204" pitchFamily="34" charset="0"/>
                <a:cs typeface="Arial" panose="020B0604020202020204" pitchFamily="34" charset="0"/>
              </a:rPr>
              <a:t>In the case of weight training, there is also a possibility that calories burned did not come out because there was little movement per unit time.</a:t>
            </a:r>
            <a:endParaRPr kumimoji="1" lang="ja-JP" altLang="en-US" dirty="0">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659601B0-5422-460A-BC32-73DF43803E6C}"/>
              </a:ext>
            </a:extLst>
          </p:cNvPr>
          <p:cNvSpPr txBox="1"/>
          <p:nvPr/>
        </p:nvSpPr>
        <p:spPr>
          <a:xfrm>
            <a:off x="11808000" y="-18742"/>
            <a:ext cx="459921" cy="400110"/>
          </a:xfrm>
          <a:prstGeom prst="rect">
            <a:avLst/>
          </a:prstGeom>
          <a:noFill/>
        </p:spPr>
        <p:txBody>
          <a:bodyPr wrap="square" rtlCol="0">
            <a:spAutoFit/>
          </a:bodyPr>
          <a:lstStyle/>
          <a:p>
            <a:r>
              <a:rPr kumimoji="1" lang="en-US" altLang="ja-JP" sz="2000" dirty="0"/>
              <a:t>23</a:t>
            </a:r>
            <a:endParaRPr kumimoji="1" lang="ja-JP" altLang="en-US" sz="2000" dirty="0"/>
          </a:p>
        </p:txBody>
      </p:sp>
      <p:sp>
        <p:nvSpPr>
          <p:cNvPr id="11" name="正方形/長方形 10">
            <a:extLst>
              <a:ext uri="{FF2B5EF4-FFF2-40B4-BE49-F238E27FC236}">
                <a16:creationId xmlns:a16="http://schemas.microsoft.com/office/drawing/2014/main" id="{67490B07-1965-46C9-AE86-379C56EBD3A4}"/>
              </a:ext>
            </a:extLst>
          </p:cNvPr>
          <p:cNvSpPr/>
          <p:nvPr/>
        </p:nvSpPr>
        <p:spPr>
          <a:xfrm>
            <a:off x="317700" y="1690067"/>
            <a:ext cx="2629607" cy="393044"/>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latin typeface="Arial" panose="020B0604020202020204" pitchFamily="34" charset="0"/>
                <a:cs typeface="Arial" panose="020B0604020202020204" pitchFamily="34" charset="0"/>
              </a:rPr>
              <a:t>Indoor running</a:t>
            </a:r>
            <a:endParaRPr kumimoji="1" lang="ja-JP" altLang="en-US" sz="2000" dirty="0">
              <a:solidFill>
                <a:schemeClr val="tx1"/>
              </a:solidFill>
            </a:endParaRPr>
          </a:p>
        </p:txBody>
      </p:sp>
      <p:sp>
        <p:nvSpPr>
          <p:cNvPr id="12" name="正方形/長方形 11">
            <a:extLst>
              <a:ext uri="{FF2B5EF4-FFF2-40B4-BE49-F238E27FC236}">
                <a16:creationId xmlns:a16="http://schemas.microsoft.com/office/drawing/2014/main" id="{18C31458-8A42-4C9D-BFC5-65D55FD67712}"/>
              </a:ext>
            </a:extLst>
          </p:cNvPr>
          <p:cNvSpPr/>
          <p:nvPr/>
        </p:nvSpPr>
        <p:spPr>
          <a:xfrm>
            <a:off x="317700" y="4212771"/>
            <a:ext cx="2629607" cy="774104"/>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latin typeface="Arial" panose="020B0604020202020204" pitchFamily="34" charset="0"/>
                <a:cs typeface="Arial" panose="020B0604020202020204" pitchFamily="34" charset="0"/>
              </a:rPr>
              <a:t>Weight training</a:t>
            </a:r>
          </a:p>
          <a:p>
            <a:pPr algn="ctr"/>
            <a:r>
              <a:rPr kumimoji="1" lang="en-US" altLang="ja-JP" sz="2000" b="1" dirty="0">
                <a:solidFill>
                  <a:schemeClr val="tx1"/>
                </a:solidFill>
                <a:latin typeface="Arial" panose="020B0604020202020204" pitchFamily="34" charset="0"/>
                <a:cs typeface="Arial" panose="020B0604020202020204" pitchFamily="34" charset="0"/>
              </a:rPr>
              <a:t>Indoor Cycling</a:t>
            </a:r>
          </a:p>
        </p:txBody>
      </p:sp>
    </p:spTree>
    <p:extLst>
      <p:ext uri="{BB962C8B-B14F-4D97-AF65-F5344CB8AC3E}">
        <p14:creationId xmlns:p14="http://schemas.microsoft.com/office/powerpoint/2010/main" val="1703146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A9C6BE-343E-4F63-A2D0-C3E30777E62C}"/>
              </a:ext>
            </a:extLst>
          </p:cNvPr>
          <p:cNvSpPr txBox="1"/>
          <p:nvPr/>
        </p:nvSpPr>
        <p:spPr>
          <a:xfrm>
            <a:off x="97277" y="36757"/>
            <a:ext cx="11050621" cy="646331"/>
          </a:xfrm>
          <a:prstGeom prst="rect">
            <a:avLst/>
          </a:prstGeom>
          <a:noFill/>
        </p:spPr>
        <p:txBody>
          <a:bodyPr wrap="square" rtlCol="0">
            <a:spAutoFit/>
          </a:bodyPr>
          <a:lstStyle/>
          <a:p>
            <a:r>
              <a:rPr kumimoji="1" lang="en-US" altLang="ja-JP" sz="3600" b="1" u="sng" dirty="0">
                <a:latin typeface="Arial" panose="020B0604020202020204" pitchFamily="34" charset="0"/>
                <a:cs typeface="Arial" panose="020B0604020202020204" pitchFamily="34" charset="0"/>
              </a:rPr>
              <a:t>About Tide Table</a:t>
            </a:r>
            <a:endParaRPr lang="en-US" altLang="ja-JP" sz="3600" b="1" u="sng" dirty="0">
              <a:latin typeface="Arial" panose="020B0604020202020204" pitchFamily="34" charset="0"/>
              <a:cs typeface="Arial" panose="020B0604020202020204" pitchFamily="34" charset="0"/>
            </a:endParaRPr>
          </a:p>
        </p:txBody>
      </p:sp>
      <p:sp>
        <p:nvSpPr>
          <p:cNvPr id="6" name="Rectangle 1">
            <a:extLst>
              <a:ext uri="{FF2B5EF4-FFF2-40B4-BE49-F238E27FC236}">
                <a16:creationId xmlns:a16="http://schemas.microsoft.com/office/drawing/2014/main" id="{5D2DC05D-F64E-420D-8AA6-175AD3A8EB61}"/>
              </a:ext>
            </a:extLst>
          </p:cNvPr>
          <p:cNvSpPr>
            <a:spLocks noChangeArrowheads="1"/>
          </p:cNvSpPr>
          <p:nvPr/>
        </p:nvSpPr>
        <p:spPr bwMode="auto">
          <a:xfrm>
            <a:off x="230221" y="1065821"/>
            <a:ext cx="11561563"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ja-JP" sz="500" dirty="0"/>
          </a:p>
          <a:p>
            <a:r>
              <a:rPr lang="en-US" altLang="ja-JP" dirty="0"/>
              <a:t>It‘s not the case that the tide display of the watch displays </a:t>
            </a:r>
          </a:p>
          <a:p>
            <a:r>
              <a:rPr lang="en-US" altLang="ja-JP" dirty="0"/>
              <a:t>a database of things like the tide table published </a:t>
            </a:r>
          </a:p>
          <a:p>
            <a:r>
              <a:rPr lang="en-US" altLang="ja-JP" dirty="0"/>
              <a:t>by the Japan Meteorological Agency.</a:t>
            </a:r>
            <a:br>
              <a:rPr lang="en-US" altLang="ja-JP" dirty="0"/>
            </a:br>
            <a:r>
              <a:rPr lang="en-US" altLang="ja-JP" dirty="0"/>
              <a:t>It uses various parameters such as port position information </a:t>
            </a:r>
          </a:p>
          <a:p>
            <a:r>
              <a:rPr lang="en-US" altLang="ja-JP" dirty="0"/>
              <a:t>and </a:t>
            </a:r>
            <a:r>
              <a:rPr lang="en-US" altLang="ja-JP" u="sng" dirty="0"/>
              <a:t>harmonic constant* </a:t>
            </a:r>
            <a:r>
              <a:rPr lang="en-US" altLang="ja-JP" dirty="0"/>
              <a:t>to calculate the high tide time, </a:t>
            </a:r>
          </a:p>
          <a:p>
            <a:r>
              <a:rPr lang="en-US" altLang="ja-JP" dirty="0"/>
              <a:t>low tide time and tide level.</a:t>
            </a:r>
            <a:br>
              <a:rPr lang="en-US" altLang="ja-JP" dirty="0"/>
            </a:br>
            <a:r>
              <a:rPr lang="en-US" altLang="ja-JP" sz="1000" dirty="0"/>
              <a:t>  </a:t>
            </a:r>
          </a:p>
          <a:p>
            <a:r>
              <a:rPr lang="en-US" altLang="ja-JP" dirty="0"/>
              <a:t>If there is a database, it can display information without </a:t>
            </a:r>
          </a:p>
          <a:p>
            <a:r>
              <a:rPr lang="en-US" altLang="ja-JP" dirty="0"/>
              <a:t>any deviation with a simple mechanism, but it is impossible </a:t>
            </a:r>
          </a:p>
          <a:p>
            <a:r>
              <a:rPr lang="en-US" altLang="ja-JP" dirty="0"/>
              <a:t>to realize it with a small microcomputer such as a watch, </a:t>
            </a:r>
          </a:p>
          <a:p>
            <a:r>
              <a:rPr lang="en-US" altLang="ja-JP" dirty="0"/>
              <a:t>so we have adopted such a method.</a:t>
            </a:r>
          </a:p>
          <a:p>
            <a:r>
              <a:rPr lang="ja-JP" altLang="en-US" sz="1000" dirty="0"/>
              <a:t> </a:t>
            </a:r>
            <a:endParaRPr lang="en-US" altLang="ja-JP" sz="1000" dirty="0"/>
          </a:p>
          <a:p>
            <a:r>
              <a:rPr lang="en-US" altLang="ja-JP" dirty="0"/>
              <a:t>Furthermore, the calculation formula is also very complicated, so considering the processing power of the microcomputer, it is necessary to simplify a part of the calculation to some extent (rounding the value, etc.).</a:t>
            </a:r>
            <a:br>
              <a:rPr lang="en-US" altLang="ja-JP" sz="2000" dirty="0"/>
            </a:br>
            <a:r>
              <a:rPr lang="en-US" altLang="ja-JP" dirty="0"/>
              <a:t>Due to this, depending on the port and date and time, the tide table display may have an error of up to 60 minutes compared to the UKHO site.</a:t>
            </a:r>
            <a:br>
              <a:rPr lang="en-US" altLang="ja-JP" dirty="0"/>
            </a:br>
            <a:r>
              <a:rPr lang="ja-JP" altLang="en-US" sz="1000" dirty="0"/>
              <a:t> </a:t>
            </a:r>
            <a:endParaRPr lang="en-US" altLang="ja-JP" sz="800" dirty="0"/>
          </a:p>
          <a:p>
            <a:r>
              <a:rPr lang="en-US" altLang="ja-JP" dirty="0"/>
              <a:t>This is about ports that calculate using harmonic constants with 60-minute tides , and there are some areas calculating with 4-minute tides due to lack of information.</a:t>
            </a:r>
            <a:r>
              <a:rPr lang="ja-JP" altLang="en-US" dirty="0"/>
              <a:t> </a:t>
            </a:r>
            <a:r>
              <a:rPr lang="en-US" altLang="ja-JP" dirty="0"/>
              <a:t>Furthermore, in the case of the location set by “USER”, the above parameters cannot be specified, so it is calculated by a slightly simpler calculation method not the </a:t>
            </a:r>
          </a:p>
          <a:p>
            <a:r>
              <a:rPr lang="en-US" altLang="ja-JP" dirty="0"/>
              <a:t>tide calculation.</a:t>
            </a:r>
            <a:r>
              <a:rPr lang="ja-JP" altLang="en-US" dirty="0"/>
              <a:t> </a:t>
            </a:r>
            <a:endParaRPr lang="en-US" altLang="ja-JP" dirty="0"/>
          </a:p>
          <a:p>
            <a:r>
              <a:rPr lang="en-US" altLang="ja-JP" dirty="0"/>
              <a:t>Therefore, further errors will inevitably occur.</a:t>
            </a:r>
            <a:endParaRPr kumimoji="0" lang="en-US" altLang="ja-JP" sz="1600" dirty="0">
              <a:solidFill>
                <a:srgbClr val="222222"/>
              </a:solidFill>
              <a:cs typeface="Arial" panose="020B0604020202020204" pitchFamily="34" charset="0"/>
            </a:endParaRPr>
          </a:p>
        </p:txBody>
      </p:sp>
      <p:sp>
        <p:nvSpPr>
          <p:cNvPr id="3" name="正方形/長方形 2">
            <a:extLst>
              <a:ext uri="{FF2B5EF4-FFF2-40B4-BE49-F238E27FC236}">
                <a16:creationId xmlns:a16="http://schemas.microsoft.com/office/drawing/2014/main" id="{D08BAA6B-CA58-4334-9F4C-3A0A8061B350}"/>
              </a:ext>
            </a:extLst>
          </p:cNvPr>
          <p:cNvSpPr/>
          <p:nvPr/>
        </p:nvSpPr>
        <p:spPr>
          <a:xfrm>
            <a:off x="6656115" y="969068"/>
            <a:ext cx="5017273" cy="28654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dirty="0">
                <a:solidFill>
                  <a:schemeClr val="tx1"/>
                </a:solidFill>
              </a:rPr>
              <a:t>[*harmonic constant]</a:t>
            </a:r>
          </a:p>
          <a:p>
            <a:r>
              <a:rPr lang="en-US" altLang="ja-JP" sz="1400" dirty="0">
                <a:solidFill>
                  <a:schemeClr val="tx1"/>
                </a:solidFill>
              </a:rPr>
              <a:t>The tidal force is the effect of the gravitational pull of celestial bodies (moon and sun).</a:t>
            </a:r>
          </a:p>
          <a:p>
            <a:r>
              <a:rPr lang="en-US" altLang="ja-JP" sz="1400" dirty="0">
                <a:solidFill>
                  <a:schemeClr val="tx1"/>
                </a:solidFill>
              </a:rPr>
              <a:t>The movement of celestial bodies is complex, but most of them are periodic, so the tidal force can be expressed as the sum of trigonometric functions of various cycles.</a:t>
            </a:r>
          </a:p>
          <a:p>
            <a:r>
              <a:rPr lang="en-US" altLang="ja-JP" sz="1400" dirty="0">
                <a:solidFill>
                  <a:schemeClr val="tx1"/>
                </a:solidFill>
              </a:rPr>
              <a:t>The tidal component represented by the trigonometric functions of each period is called the tide.</a:t>
            </a:r>
            <a:br>
              <a:rPr lang="en-US" altLang="ja-JP" sz="1400" dirty="0">
                <a:solidFill>
                  <a:schemeClr val="tx1"/>
                </a:solidFill>
              </a:rPr>
            </a:br>
            <a:r>
              <a:rPr lang="en-US" altLang="ja-JP" sz="1400" dirty="0">
                <a:solidFill>
                  <a:schemeClr val="tx1"/>
                </a:solidFill>
              </a:rPr>
              <a:t>And, the values of the amplitude and the retardation (the delay in the vibration of the tide with respect to the periodic motion of the celestial body) included in the trigonometric function, are called the harmonic constants. </a:t>
            </a:r>
            <a:r>
              <a:rPr lang="ja-JP" altLang="en-US" sz="1400" dirty="0">
                <a:solidFill>
                  <a:schemeClr val="tx1"/>
                </a:solidFill>
              </a:rPr>
              <a:t>　　　　　　　</a:t>
            </a:r>
            <a:endParaRPr lang="en-US" altLang="ja-JP" sz="1400" dirty="0">
              <a:solidFill>
                <a:schemeClr val="tx1"/>
              </a:solidFill>
            </a:endParaRPr>
          </a:p>
          <a:p>
            <a:r>
              <a:rPr lang="en-US" altLang="ja-JP" sz="1400" dirty="0">
                <a:solidFill>
                  <a:schemeClr val="tx1"/>
                </a:solidFill>
              </a:rPr>
              <a:t>                             --- From the Japan Meteorological Agency website</a:t>
            </a:r>
          </a:p>
          <a:p>
            <a:endParaRPr lang="en-US" altLang="ja-JP" sz="1400" dirty="0">
              <a:solidFill>
                <a:schemeClr val="tx1"/>
              </a:solidFill>
            </a:endParaRPr>
          </a:p>
          <a:p>
            <a:pPr algn="ctr"/>
            <a:endParaRPr kumimoji="1" lang="ja-JP" altLang="en-US" dirty="0"/>
          </a:p>
        </p:txBody>
      </p:sp>
      <p:sp>
        <p:nvSpPr>
          <p:cNvPr id="7" name="テキスト ボックス 6">
            <a:extLst>
              <a:ext uri="{FF2B5EF4-FFF2-40B4-BE49-F238E27FC236}">
                <a16:creationId xmlns:a16="http://schemas.microsoft.com/office/drawing/2014/main" id="{C1911D61-418B-4067-8480-B6220BE191D5}"/>
              </a:ext>
            </a:extLst>
          </p:cNvPr>
          <p:cNvSpPr txBox="1"/>
          <p:nvPr/>
        </p:nvSpPr>
        <p:spPr>
          <a:xfrm>
            <a:off x="11791784" y="-40188"/>
            <a:ext cx="459921" cy="400110"/>
          </a:xfrm>
          <a:prstGeom prst="rect">
            <a:avLst/>
          </a:prstGeom>
          <a:noFill/>
        </p:spPr>
        <p:txBody>
          <a:bodyPr wrap="square" rtlCol="0">
            <a:spAutoFit/>
          </a:bodyPr>
          <a:lstStyle/>
          <a:p>
            <a:r>
              <a:rPr kumimoji="1" lang="en-US" altLang="ja-JP" sz="2000" dirty="0"/>
              <a:t>24</a:t>
            </a:r>
            <a:endParaRPr kumimoji="1" lang="ja-JP" altLang="en-US" sz="2000" dirty="0"/>
          </a:p>
        </p:txBody>
      </p:sp>
      <p:sp>
        <p:nvSpPr>
          <p:cNvPr id="8" name="正方形/長方形 7">
            <a:extLst>
              <a:ext uri="{FF2B5EF4-FFF2-40B4-BE49-F238E27FC236}">
                <a16:creationId xmlns:a16="http://schemas.microsoft.com/office/drawing/2014/main" id="{6FB1D6D5-99EA-4D84-B63F-42FDEFB6A75D}"/>
              </a:ext>
            </a:extLst>
          </p:cNvPr>
          <p:cNvSpPr/>
          <p:nvPr/>
        </p:nvSpPr>
        <p:spPr>
          <a:xfrm>
            <a:off x="399342" y="775667"/>
            <a:ext cx="1916019" cy="39304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latin typeface="Arial" panose="020B0604020202020204" pitchFamily="34" charset="0"/>
                <a:cs typeface="Arial" panose="020B0604020202020204" pitchFamily="34" charset="0"/>
              </a:rPr>
              <a:t>(GBX-100)</a:t>
            </a:r>
            <a:endParaRPr kumimoji="1" lang="ja-JP" altLang="en-US" sz="2000" dirty="0">
              <a:solidFill>
                <a:schemeClr val="tx1"/>
              </a:solidFill>
            </a:endParaRPr>
          </a:p>
        </p:txBody>
      </p:sp>
    </p:spTree>
    <p:extLst>
      <p:ext uri="{BB962C8B-B14F-4D97-AF65-F5344CB8AC3E}">
        <p14:creationId xmlns:p14="http://schemas.microsoft.com/office/powerpoint/2010/main" val="2242425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A9C6BE-343E-4F63-A2D0-C3E30777E62C}"/>
              </a:ext>
            </a:extLst>
          </p:cNvPr>
          <p:cNvSpPr txBox="1"/>
          <p:nvPr/>
        </p:nvSpPr>
        <p:spPr>
          <a:xfrm>
            <a:off x="987339" y="288427"/>
            <a:ext cx="11050621" cy="461665"/>
          </a:xfrm>
          <a:prstGeom prst="rect">
            <a:avLst/>
          </a:prstGeom>
          <a:noFill/>
        </p:spPr>
        <p:txBody>
          <a:bodyPr wrap="square" rtlCol="0">
            <a:spAutoFit/>
          </a:bodyPr>
          <a:lstStyle/>
          <a:p>
            <a:r>
              <a:rPr kumimoji="1" lang="en-US" altLang="ja-JP" sz="2400" b="1" u="sng" dirty="0">
                <a:latin typeface="Arial" panose="020B0604020202020204" pitchFamily="34" charset="0"/>
                <a:cs typeface="Arial" panose="020B0604020202020204" pitchFamily="34" charset="0"/>
              </a:rPr>
              <a:t>When escalating to the head office, please let us know the following.</a:t>
            </a:r>
            <a:endParaRPr lang="en-US" altLang="ja-JP" sz="2400" b="1" u="sng" dirty="0">
              <a:latin typeface="Arial" panose="020B0604020202020204" pitchFamily="34" charset="0"/>
              <a:cs typeface="Arial" panose="020B0604020202020204" pitchFamily="34" charset="0"/>
            </a:endParaRPr>
          </a:p>
        </p:txBody>
      </p:sp>
      <p:sp>
        <p:nvSpPr>
          <p:cNvPr id="25" name="テキスト ボックス 24">
            <a:extLst>
              <a:ext uri="{FF2B5EF4-FFF2-40B4-BE49-F238E27FC236}">
                <a16:creationId xmlns:a16="http://schemas.microsoft.com/office/drawing/2014/main" id="{210C16EC-E500-4CF6-927F-9DD62FA0375E}"/>
              </a:ext>
            </a:extLst>
          </p:cNvPr>
          <p:cNvSpPr txBox="1"/>
          <p:nvPr/>
        </p:nvSpPr>
        <p:spPr>
          <a:xfrm>
            <a:off x="11808000" y="-18742"/>
            <a:ext cx="459921" cy="400110"/>
          </a:xfrm>
          <a:prstGeom prst="rect">
            <a:avLst/>
          </a:prstGeom>
          <a:noFill/>
        </p:spPr>
        <p:txBody>
          <a:bodyPr wrap="square" rtlCol="0">
            <a:spAutoFit/>
          </a:bodyPr>
          <a:lstStyle/>
          <a:p>
            <a:r>
              <a:rPr kumimoji="1" lang="en-US" altLang="ja-JP" sz="2000" dirty="0"/>
              <a:t>25</a:t>
            </a:r>
            <a:endParaRPr kumimoji="1" lang="ja-JP" altLang="en-US" sz="2000" dirty="0"/>
          </a:p>
        </p:txBody>
      </p:sp>
      <p:sp>
        <p:nvSpPr>
          <p:cNvPr id="6" name="テキスト ボックス 5">
            <a:extLst>
              <a:ext uri="{FF2B5EF4-FFF2-40B4-BE49-F238E27FC236}">
                <a16:creationId xmlns:a16="http://schemas.microsoft.com/office/drawing/2014/main" id="{BC0D9668-3413-4B73-AE2C-D5642D64FF28}"/>
              </a:ext>
            </a:extLst>
          </p:cNvPr>
          <p:cNvSpPr txBox="1"/>
          <p:nvPr/>
        </p:nvSpPr>
        <p:spPr>
          <a:xfrm>
            <a:off x="1568499" y="1268590"/>
            <a:ext cx="10469461" cy="5232202"/>
          </a:xfrm>
          <a:prstGeom prst="rect">
            <a:avLst/>
          </a:prstGeom>
          <a:noFill/>
        </p:spPr>
        <p:txBody>
          <a:bodyPr wrap="square" rtlCol="0">
            <a:spAutoFit/>
          </a:bodyPr>
          <a:lstStyle/>
          <a:p>
            <a:r>
              <a:rPr lang="en-US" altLang="ja-JP" sz="2000" b="1" dirty="0">
                <a:latin typeface="Arial" panose="020B0604020202020204" pitchFamily="34" charset="0"/>
                <a:cs typeface="Arial" panose="020B0604020202020204" pitchFamily="34" charset="0"/>
              </a:rPr>
              <a:t>&lt;Basic confirmation items&gt;</a:t>
            </a:r>
          </a:p>
          <a:p>
            <a:endParaRPr lang="ja-JP" altLang="ja-JP" sz="300" dirty="0">
              <a:latin typeface="Arial" panose="020B0604020202020204" pitchFamily="34" charset="0"/>
              <a:cs typeface="Arial" panose="020B0604020202020204" pitchFamily="34" charset="0"/>
            </a:endParaRPr>
          </a:p>
          <a:p>
            <a:pPr lvl="0"/>
            <a:r>
              <a:rPr lang="en-US" altLang="ja-JP" dirty="0">
                <a:latin typeface="Arial" panose="020B0604020202020204" pitchFamily="34" charset="0"/>
                <a:cs typeface="Arial" panose="020B0604020202020204" pitchFamily="34" charset="0"/>
              </a:rPr>
              <a:t> Country name in which the problem is occurring</a:t>
            </a:r>
          </a:p>
          <a:p>
            <a:pPr lvl="0"/>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Watch</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model name</a:t>
            </a:r>
            <a:endParaRPr lang="ja-JP" altLang="ja-JP" dirty="0">
              <a:latin typeface="Arial" panose="020B0604020202020204" pitchFamily="34" charset="0"/>
              <a:cs typeface="Arial" panose="020B0604020202020204" pitchFamily="34" charset="0"/>
            </a:endParaRPr>
          </a:p>
          <a:p>
            <a:pPr lvl="0"/>
            <a:r>
              <a:rPr lang="en-US" altLang="ja-JP" dirty="0">
                <a:latin typeface="Arial" panose="020B0604020202020204" pitchFamily="34" charset="0"/>
                <a:cs typeface="Arial" panose="020B0604020202020204" pitchFamily="34" charset="0"/>
              </a:rPr>
              <a:t> App name and app version</a:t>
            </a:r>
            <a:endParaRPr lang="ja-JP" altLang="ja-JP" dirty="0">
              <a:latin typeface="Arial" panose="020B0604020202020204" pitchFamily="34" charset="0"/>
              <a:cs typeface="Arial" panose="020B0604020202020204" pitchFamily="34" charset="0"/>
            </a:endParaRPr>
          </a:p>
          <a:p>
            <a:pPr lvl="0"/>
            <a:r>
              <a:rPr lang="en-US" altLang="ja-JP" dirty="0">
                <a:latin typeface="Arial" panose="020B0604020202020204" pitchFamily="34" charset="0"/>
                <a:cs typeface="Arial" panose="020B0604020202020204" pitchFamily="34" charset="0"/>
              </a:rPr>
              <a:t> Smartphone model and OS version</a:t>
            </a:r>
            <a:endParaRPr lang="ja-JP" altLang="ja-JP" dirty="0">
              <a:latin typeface="Arial" panose="020B0604020202020204" pitchFamily="34" charset="0"/>
              <a:cs typeface="Arial" panose="020B0604020202020204" pitchFamily="34" charset="0"/>
            </a:endParaRPr>
          </a:p>
          <a:p>
            <a:pPr lvl="0"/>
            <a:r>
              <a:rPr lang="en-US" altLang="ja-JP" dirty="0">
                <a:latin typeface="Arial" panose="020B0604020202020204" pitchFamily="34" charset="0"/>
                <a:cs typeface="Arial" panose="020B0604020202020204" pitchFamily="34" charset="0"/>
              </a:rPr>
              <a:t> Watch software version (only GBD-H1000</a:t>
            </a:r>
            <a:r>
              <a:rPr lang="ja-JP" altLang="ja-JP"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GBD-100</a:t>
            </a:r>
            <a:r>
              <a:rPr lang="ja-JP" altLang="ja-JP"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GBX-100</a:t>
            </a:r>
            <a:r>
              <a:rPr lang="ja-JP" altLang="ja-JP" dirty="0">
                <a:latin typeface="Arial" panose="020B0604020202020204" pitchFamily="34" charset="0"/>
                <a:cs typeface="Arial" panose="020B0604020202020204" pitchFamily="34" charset="0"/>
              </a:rPr>
              <a:t>）</a:t>
            </a:r>
          </a:p>
          <a:p>
            <a:r>
              <a:rPr lang="en-US" altLang="ja-JP" dirty="0">
                <a:latin typeface="Arial" panose="020B0604020202020204" pitchFamily="34" charset="0"/>
                <a:cs typeface="Arial" panose="020B0604020202020204" pitchFamily="34" charset="0"/>
              </a:rPr>
              <a:t> </a:t>
            </a:r>
            <a:endParaRPr lang="ja-JP" altLang="ja-JP" dirty="0">
              <a:latin typeface="Arial" panose="020B0604020202020204" pitchFamily="34" charset="0"/>
              <a:cs typeface="Arial" panose="020B0604020202020204" pitchFamily="34" charset="0"/>
            </a:endParaRPr>
          </a:p>
          <a:p>
            <a:r>
              <a:rPr lang="en-US" altLang="ja-JP" sz="2000" b="1" dirty="0">
                <a:latin typeface="Arial" panose="020B0604020202020204" pitchFamily="34" charset="0"/>
                <a:cs typeface="Arial" panose="020B0604020202020204" pitchFamily="34" charset="0"/>
              </a:rPr>
              <a:t>&lt;Necessary items depending on the contents&gt;</a:t>
            </a:r>
          </a:p>
          <a:p>
            <a:endParaRPr lang="ja-JP" altLang="ja-JP" sz="300" dirty="0">
              <a:latin typeface="Arial" panose="020B0604020202020204" pitchFamily="34" charset="0"/>
              <a:cs typeface="Arial" panose="020B0604020202020204" pitchFamily="34" charset="0"/>
            </a:endParaRPr>
          </a:p>
          <a:p>
            <a:pPr lvl="0"/>
            <a:r>
              <a:rPr lang="en-US" altLang="ja-JP" dirty="0">
                <a:latin typeface="Arial" panose="020B0604020202020204" pitchFamily="34" charset="0"/>
                <a:cs typeface="Arial" panose="020B0604020202020204" pitchFamily="34" charset="0"/>
              </a:rPr>
              <a:t> Screenshot when an error occurs</a:t>
            </a:r>
          </a:p>
          <a:p>
            <a:r>
              <a:rPr lang="en-US" altLang="ja-JP" dirty="0">
                <a:latin typeface="Arial" panose="020B0604020202020204" pitchFamily="34" charset="0"/>
                <a:cs typeface="Arial" panose="020B0604020202020204" pitchFamily="34" charset="0"/>
              </a:rPr>
              <a:t> Frequency of occurrence</a:t>
            </a:r>
            <a:endParaRPr lang="ja-JP" altLang="ja-JP" dirty="0">
              <a:latin typeface="Arial" panose="020B0604020202020204" pitchFamily="34" charset="0"/>
              <a:cs typeface="Arial" panose="020B0604020202020204" pitchFamily="34" charset="0"/>
            </a:endParaRPr>
          </a:p>
          <a:p>
            <a:pPr lvl="0"/>
            <a:r>
              <a:rPr lang="en-US" altLang="ja-JP" dirty="0">
                <a:latin typeface="Arial" panose="020B0604020202020204" pitchFamily="34" charset="0"/>
                <a:cs typeface="Arial" panose="020B0604020202020204" pitchFamily="34" charset="0"/>
              </a:rPr>
              <a:t> Whether you have already confirmed the following points to customers</a:t>
            </a:r>
          </a:p>
          <a:p>
            <a:r>
              <a:rPr lang="en-US" altLang="ja-JP" dirty="0">
                <a:latin typeface="Arial" panose="020B0604020202020204" pitchFamily="34" charset="0"/>
                <a:cs typeface="Arial" panose="020B0604020202020204" pitchFamily="34" charset="0"/>
              </a:rPr>
              <a:t> - Uninstall the app and reinstall the app</a:t>
            </a:r>
            <a:endParaRPr lang="ja-JP" altLang="ja-JP"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 - Turn off the smartphone and turn it on again</a:t>
            </a:r>
            <a:endParaRPr lang="ja-JP" altLang="ja-JP"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 - Turn off the Bluetooth and turn it on again</a:t>
            </a:r>
            <a:endParaRPr lang="ja-JP" altLang="ja-JP"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 - Clear the app cache</a:t>
            </a:r>
            <a:endParaRPr lang="ja-JP" altLang="ja-JP"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 - Clear the pairing information</a:t>
            </a:r>
            <a:endParaRPr lang="ja-JP" altLang="ja-JP"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 - Check power saving settings</a:t>
            </a:r>
            <a:endParaRPr lang="ja-JP" altLang="ja-JP"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 - </a:t>
            </a:r>
            <a:r>
              <a:rPr lang="ja-JP" altLang="ja-JP" dirty="0">
                <a:latin typeface="Arial" panose="020B0604020202020204" pitchFamily="34" charset="0"/>
                <a:cs typeface="Arial" panose="020B0604020202020204" pitchFamily="34" charset="0"/>
              </a:rPr>
              <a:t>Check Wifi environment or network environment</a:t>
            </a:r>
          </a:p>
        </p:txBody>
      </p:sp>
      <p:sp>
        <p:nvSpPr>
          <p:cNvPr id="14" name="四角形: 角を丸くする 13">
            <a:extLst>
              <a:ext uri="{FF2B5EF4-FFF2-40B4-BE49-F238E27FC236}">
                <a16:creationId xmlns:a16="http://schemas.microsoft.com/office/drawing/2014/main" id="{5BCD3F9B-3F56-4C98-BF24-767D89D7A60C}"/>
              </a:ext>
            </a:extLst>
          </p:cNvPr>
          <p:cNvSpPr/>
          <p:nvPr/>
        </p:nvSpPr>
        <p:spPr>
          <a:xfrm>
            <a:off x="782972" y="1057260"/>
            <a:ext cx="10318459" cy="565486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50803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E4FBB5D-03D8-4CE3-9925-294E2C08B245}"/>
              </a:ext>
            </a:extLst>
          </p:cNvPr>
          <p:cNvSpPr txBox="1"/>
          <p:nvPr/>
        </p:nvSpPr>
        <p:spPr>
          <a:xfrm>
            <a:off x="97277" y="36757"/>
            <a:ext cx="11050621" cy="646331"/>
          </a:xfrm>
          <a:prstGeom prst="rect">
            <a:avLst/>
          </a:prstGeom>
          <a:noFill/>
        </p:spPr>
        <p:txBody>
          <a:bodyPr wrap="square" rtlCol="0">
            <a:spAutoFit/>
          </a:bodyPr>
          <a:lstStyle/>
          <a:p>
            <a:r>
              <a:rPr kumimoji="1" lang="en-US" altLang="ja-JP" sz="3600" b="1" u="sng" dirty="0">
                <a:latin typeface="Arial" panose="020B0604020202020204" pitchFamily="34" charset="0"/>
                <a:cs typeface="Arial" panose="020B0604020202020204" pitchFamily="34" charset="0"/>
              </a:rPr>
              <a:t>Login to G-SHOCK MOVE</a:t>
            </a:r>
            <a:endParaRPr kumimoji="1" lang="ja-JP" altLang="en-US" sz="3600" b="1" u="sng" dirty="0">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FFC1A2A1-15E6-4AB2-A3A9-5A662AB5A799}"/>
              </a:ext>
            </a:extLst>
          </p:cNvPr>
          <p:cNvSpPr txBox="1"/>
          <p:nvPr/>
        </p:nvSpPr>
        <p:spPr>
          <a:xfrm>
            <a:off x="0" y="1385528"/>
            <a:ext cx="4546441" cy="400110"/>
          </a:xfrm>
          <a:prstGeom prst="rect">
            <a:avLst/>
          </a:prstGeom>
          <a:noFill/>
        </p:spPr>
        <p:txBody>
          <a:bodyPr wrap="square" rtlCol="0">
            <a:spAutoFit/>
          </a:bodyPr>
          <a:lstStyle/>
          <a:p>
            <a:r>
              <a:rPr kumimoji="1" lang="ja-JP" altLang="en-US" sz="2000" dirty="0">
                <a:latin typeface="Arial" panose="020B0604020202020204" pitchFamily="34" charset="0"/>
                <a:cs typeface="Arial" panose="020B0604020202020204" pitchFamily="34" charset="0"/>
              </a:rPr>
              <a:t>●</a:t>
            </a:r>
            <a:r>
              <a:rPr kumimoji="1" lang="en-US" altLang="ja-JP" sz="2000" dirty="0">
                <a:latin typeface="Arial" panose="020B0604020202020204" pitchFamily="34" charset="0"/>
                <a:cs typeface="Arial" panose="020B0604020202020204" pitchFamily="34" charset="0"/>
              </a:rPr>
              <a:t> If the following message appears</a:t>
            </a:r>
            <a:endParaRPr kumimoji="1" lang="ja-JP" altLang="en-US" sz="2000" dirty="0">
              <a:latin typeface="Arial" panose="020B0604020202020204" pitchFamily="34" charset="0"/>
              <a:cs typeface="Arial" panose="020B0604020202020204" pitchFamily="34" charset="0"/>
            </a:endParaRPr>
          </a:p>
        </p:txBody>
      </p:sp>
      <p:sp>
        <p:nvSpPr>
          <p:cNvPr id="36" name="テキスト ボックス 35">
            <a:extLst>
              <a:ext uri="{FF2B5EF4-FFF2-40B4-BE49-F238E27FC236}">
                <a16:creationId xmlns:a16="http://schemas.microsoft.com/office/drawing/2014/main" id="{DC107DA6-C850-4366-ADA8-C4AAC2625685}"/>
              </a:ext>
            </a:extLst>
          </p:cNvPr>
          <p:cNvSpPr txBox="1"/>
          <p:nvPr/>
        </p:nvSpPr>
        <p:spPr>
          <a:xfrm>
            <a:off x="4414982" y="794829"/>
            <a:ext cx="7763136" cy="6170920"/>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Please make sure that your browser's "cookie settings" are enabled.</a:t>
            </a:r>
          </a:p>
          <a:p>
            <a:r>
              <a:rPr lang="en-US" altLang="ja-JP" dirty="0">
                <a:latin typeface="Arial" panose="020B0604020202020204" pitchFamily="34" charset="0"/>
                <a:cs typeface="Arial" panose="020B0604020202020204" pitchFamily="34" charset="0"/>
              </a:rPr>
              <a:t>After checking it, uninstall the app, restart the smartphone, reinstall the app and then try the login operation again.</a:t>
            </a:r>
          </a:p>
          <a:p>
            <a:endParaRPr lang="en-US" altLang="ja-JP" sz="8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                               </a:t>
            </a:r>
            <a:r>
              <a:rPr lang="en-US" altLang="ja-JP" u="sng" dirty="0">
                <a:latin typeface="Arial" panose="020B0604020202020204" pitchFamily="34" charset="0"/>
                <a:cs typeface="Arial" panose="020B0604020202020204" pitchFamily="34" charset="0"/>
              </a:rPr>
              <a:t>How to confirm “cookie settings”.</a:t>
            </a:r>
          </a:p>
          <a:p>
            <a:endParaRPr lang="en-US" altLang="ja-JP" sz="800" u="sng" dirty="0">
              <a:latin typeface="Arial" panose="020B0604020202020204" pitchFamily="34" charset="0"/>
              <a:cs typeface="Arial" panose="020B0604020202020204" pitchFamily="34" charset="0"/>
            </a:endParaRPr>
          </a:p>
          <a:p>
            <a:endParaRPr lang="en-US" altLang="ja-JP" sz="800" dirty="0">
              <a:latin typeface="Arial" panose="020B0604020202020204" pitchFamily="34" charset="0"/>
              <a:cs typeface="Arial" panose="020B0604020202020204" pitchFamily="34" charset="0"/>
            </a:endParaRPr>
          </a:p>
          <a:p>
            <a:endParaRPr lang="en-US" altLang="ja-JP" sz="800" dirty="0">
              <a:latin typeface="Arial" panose="020B0604020202020204" pitchFamily="34" charset="0"/>
              <a:cs typeface="Arial" panose="020B0604020202020204" pitchFamily="34" charset="0"/>
            </a:endParaRPr>
          </a:p>
          <a:p>
            <a:endParaRPr lang="en-US" altLang="ja-JP" sz="800" dirty="0">
              <a:latin typeface="Arial" panose="020B0604020202020204" pitchFamily="34" charset="0"/>
              <a:cs typeface="Arial" panose="020B0604020202020204" pitchFamily="34" charset="0"/>
            </a:endParaRPr>
          </a:p>
          <a:p>
            <a:endParaRPr lang="en-US" altLang="ja-JP" sz="800" dirty="0">
              <a:latin typeface="Arial" panose="020B0604020202020204" pitchFamily="34" charset="0"/>
              <a:cs typeface="Arial" panose="020B0604020202020204" pitchFamily="34" charset="0"/>
            </a:endParaRPr>
          </a:p>
          <a:p>
            <a:endParaRPr lang="en-US" altLang="ja-JP" sz="8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1. Settings </a:t>
            </a:r>
          </a:p>
          <a:p>
            <a:endParaRPr lang="en-US" altLang="ja-JP" sz="8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2. Safari </a:t>
            </a:r>
          </a:p>
          <a:p>
            <a:endParaRPr lang="en-US" altLang="ja-JP" sz="8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3. Block All Cookies </a:t>
            </a:r>
          </a:p>
          <a:p>
            <a:endParaRPr lang="en-US" altLang="ja-JP" sz="8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4. Off</a:t>
            </a:r>
          </a:p>
          <a:p>
            <a:endParaRPr lang="en-US" altLang="ja-JP" sz="500"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u="sng" dirty="0">
              <a:latin typeface="Arial" panose="020B0604020202020204" pitchFamily="34" charset="0"/>
              <a:cs typeface="Arial" panose="020B0604020202020204" pitchFamily="34" charset="0"/>
            </a:endParaRPr>
          </a:p>
          <a:p>
            <a:endParaRPr lang="en-US" altLang="ja-JP" sz="8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1. Open the Chrome</a:t>
            </a:r>
          </a:p>
          <a:p>
            <a:endParaRPr lang="en-US" altLang="ja-JP" sz="8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2. Tap the icon in the upper right</a:t>
            </a:r>
          </a:p>
          <a:p>
            <a:r>
              <a:rPr lang="en-US" altLang="ja-JP" sz="800" dirty="0">
                <a:latin typeface="Arial" panose="020B0604020202020204" pitchFamily="34" charset="0"/>
                <a:cs typeface="Arial" panose="020B0604020202020204" pitchFamily="34" charset="0"/>
              </a:rPr>
              <a:t>       </a:t>
            </a:r>
          </a:p>
          <a:p>
            <a:r>
              <a:rPr lang="en-US" altLang="ja-JP" dirty="0">
                <a:latin typeface="Arial" panose="020B0604020202020204" pitchFamily="34" charset="0"/>
                <a:cs typeface="Arial" panose="020B0604020202020204" pitchFamily="34" charset="0"/>
              </a:rPr>
              <a:t>3. Settings </a:t>
            </a:r>
          </a:p>
          <a:p>
            <a:endParaRPr lang="en-US" altLang="ja-JP" sz="8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4. Site settings </a:t>
            </a:r>
          </a:p>
          <a:p>
            <a:endParaRPr lang="en-US" altLang="ja-JP" sz="8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5. Cookie</a:t>
            </a:r>
          </a:p>
        </p:txBody>
      </p:sp>
      <p:pic>
        <p:nvPicPr>
          <p:cNvPr id="15" name="図 14">
            <a:extLst>
              <a:ext uri="{FF2B5EF4-FFF2-40B4-BE49-F238E27FC236}">
                <a16:creationId xmlns:a16="http://schemas.microsoft.com/office/drawing/2014/main" id="{EA07851C-1EA2-46B7-9390-44103DB04466}"/>
              </a:ext>
            </a:extLst>
          </p:cNvPr>
          <p:cNvPicPr>
            <a:picLocks noChangeAspect="1"/>
          </p:cNvPicPr>
          <p:nvPr/>
        </p:nvPicPr>
        <p:blipFill>
          <a:blip r:embed="rId2"/>
          <a:stretch>
            <a:fillRect/>
          </a:stretch>
        </p:blipFill>
        <p:spPr>
          <a:xfrm>
            <a:off x="648265" y="3612055"/>
            <a:ext cx="1998360" cy="2808000"/>
          </a:xfrm>
          <a:prstGeom prst="rect">
            <a:avLst/>
          </a:prstGeom>
          <a:ln>
            <a:solidFill>
              <a:schemeClr val="bg1">
                <a:lumMod val="65000"/>
              </a:schemeClr>
            </a:solidFill>
          </a:ln>
        </p:spPr>
      </p:pic>
      <p:cxnSp>
        <p:nvCxnSpPr>
          <p:cNvPr id="17" name="直線コネクタ 16">
            <a:extLst>
              <a:ext uri="{FF2B5EF4-FFF2-40B4-BE49-F238E27FC236}">
                <a16:creationId xmlns:a16="http://schemas.microsoft.com/office/drawing/2014/main" id="{AD050464-4FAE-4737-8D92-504CFCC6DB56}"/>
              </a:ext>
            </a:extLst>
          </p:cNvPr>
          <p:cNvCxnSpPr>
            <a:cxnSpLocks/>
          </p:cNvCxnSpPr>
          <p:nvPr/>
        </p:nvCxnSpPr>
        <p:spPr>
          <a:xfrm>
            <a:off x="4178570" y="1103392"/>
            <a:ext cx="0" cy="5717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0AD184A3-B654-421E-B0E9-38CDCD9399BE}"/>
              </a:ext>
            </a:extLst>
          </p:cNvPr>
          <p:cNvSpPr txBox="1"/>
          <p:nvPr/>
        </p:nvSpPr>
        <p:spPr>
          <a:xfrm>
            <a:off x="798897" y="3059668"/>
            <a:ext cx="2510394" cy="369332"/>
          </a:xfrm>
          <a:prstGeom prst="rect">
            <a:avLst/>
          </a:prstGeom>
          <a:noFill/>
        </p:spPr>
        <p:txBody>
          <a:bodyPr wrap="square" rtlCol="0">
            <a:spAutoFit/>
          </a:bodyPr>
          <a:lstStyle/>
          <a:p>
            <a:r>
              <a:rPr kumimoji="1" lang="en-US" altLang="ja-JP" dirty="0"/>
              <a:t>Error code </a:t>
            </a:r>
            <a:r>
              <a:rPr kumimoji="1" lang="en-US" altLang="ja-JP" sz="1600" dirty="0"/>
              <a:t>【1/0】</a:t>
            </a:r>
            <a:endParaRPr kumimoji="1" lang="ja-JP" altLang="en-US" sz="1600" dirty="0"/>
          </a:p>
        </p:txBody>
      </p:sp>
      <p:pic>
        <p:nvPicPr>
          <p:cNvPr id="20" name="図 19">
            <a:extLst>
              <a:ext uri="{FF2B5EF4-FFF2-40B4-BE49-F238E27FC236}">
                <a16:creationId xmlns:a16="http://schemas.microsoft.com/office/drawing/2014/main" id="{F4082929-CFD3-4182-B0E6-8ABBAA4B4A37}"/>
              </a:ext>
            </a:extLst>
          </p:cNvPr>
          <p:cNvPicPr>
            <a:picLocks noChangeAspect="1"/>
          </p:cNvPicPr>
          <p:nvPr/>
        </p:nvPicPr>
        <p:blipFill>
          <a:blip r:embed="rId3"/>
          <a:stretch>
            <a:fillRect/>
          </a:stretch>
        </p:blipFill>
        <p:spPr>
          <a:xfrm>
            <a:off x="10346367" y="4698000"/>
            <a:ext cx="1831751" cy="2160000"/>
          </a:xfrm>
          <a:prstGeom prst="rect">
            <a:avLst/>
          </a:prstGeom>
          <a:ln>
            <a:solidFill>
              <a:schemeClr val="bg1">
                <a:lumMod val="65000"/>
              </a:schemeClr>
            </a:solidFill>
          </a:ln>
        </p:spPr>
      </p:pic>
      <p:grpSp>
        <p:nvGrpSpPr>
          <p:cNvPr id="23" name="グループ化 22">
            <a:extLst>
              <a:ext uri="{FF2B5EF4-FFF2-40B4-BE49-F238E27FC236}">
                <a16:creationId xmlns:a16="http://schemas.microsoft.com/office/drawing/2014/main" id="{8E7F7EDC-0FE0-4F17-AEED-647F99B9363E}"/>
              </a:ext>
            </a:extLst>
          </p:cNvPr>
          <p:cNvGrpSpPr>
            <a:grpSpLocks noChangeAspect="1"/>
          </p:cNvGrpSpPr>
          <p:nvPr/>
        </p:nvGrpSpPr>
        <p:grpSpPr>
          <a:xfrm>
            <a:off x="7951859" y="5310000"/>
            <a:ext cx="1753609" cy="936000"/>
            <a:chOff x="7472799" y="4296981"/>
            <a:chExt cx="2225735" cy="1188000"/>
          </a:xfrm>
        </p:grpSpPr>
        <p:pic>
          <p:nvPicPr>
            <p:cNvPr id="21" name="図 20">
              <a:extLst>
                <a:ext uri="{FF2B5EF4-FFF2-40B4-BE49-F238E27FC236}">
                  <a16:creationId xmlns:a16="http://schemas.microsoft.com/office/drawing/2014/main" id="{E92665A1-DA63-42E7-BFF0-215532B3C96A}"/>
                </a:ext>
              </a:extLst>
            </p:cNvPr>
            <p:cNvPicPr>
              <a:picLocks noChangeAspect="1"/>
            </p:cNvPicPr>
            <p:nvPr/>
          </p:nvPicPr>
          <p:blipFill>
            <a:blip r:embed="rId4"/>
            <a:stretch>
              <a:fillRect/>
            </a:stretch>
          </p:blipFill>
          <p:spPr>
            <a:xfrm>
              <a:off x="7472799" y="4296981"/>
              <a:ext cx="2225735" cy="1188000"/>
            </a:xfrm>
            <a:prstGeom prst="rect">
              <a:avLst/>
            </a:prstGeom>
            <a:ln>
              <a:solidFill>
                <a:schemeClr val="bg1">
                  <a:lumMod val="65000"/>
                </a:schemeClr>
              </a:solidFill>
            </a:ln>
          </p:spPr>
        </p:pic>
        <p:sp>
          <p:nvSpPr>
            <p:cNvPr id="22" name="楕円 21">
              <a:extLst>
                <a:ext uri="{FF2B5EF4-FFF2-40B4-BE49-F238E27FC236}">
                  <a16:creationId xmlns:a16="http://schemas.microsoft.com/office/drawing/2014/main" id="{512F8522-CA73-47BF-8FA8-ADBA3F2EE90D}"/>
                </a:ext>
              </a:extLst>
            </p:cNvPr>
            <p:cNvSpPr/>
            <p:nvPr/>
          </p:nvSpPr>
          <p:spPr>
            <a:xfrm>
              <a:off x="9309070" y="4482160"/>
              <a:ext cx="357311" cy="3585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3" name="テキスト ボックス 62">
            <a:extLst>
              <a:ext uri="{FF2B5EF4-FFF2-40B4-BE49-F238E27FC236}">
                <a16:creationId xmlns:a16="http://schemas.microsoft.com/office/drawing/2014/main" id="{67225B20-A2DA-4AD9-B73A-BF259312D594}"/>
              </a:ext>
            </a:extLst>
          </p:cNvPr>
          <p:cNvSpPr txBox="1"/>
          <p:nvPr/>
        </p:nvSpPr>
        <p:spPr>
          <a:xfrm>
            <a:off x="816595" y="6422322"/>
            <a:ext cx="2510394" cy="369332"/>
          </a:xfrm>
          <a:prstGeom prst="rect">
            <a:avLst/>
          </a:prstGeom>
          <a:noFill/>
        </p:spPr>
        <p:txBody>
          <a:bodyPr wrap="square" rtlCol="0">
            <a:spAutoFit/>
          </a:bodyPr>
          <a:lstStyle/>
          <a:p>
            <a:r>
              <a:rPr kumimoji="1" lang="en-US" altLang="ja-JP" dirty="0"/>
              <a:t>Error message</a:t>
            </a:r>
            <a:endParaRPr kumimoji="1" lang="ja-JP" altLang="en-US" sz="1600" dirty="0"/>
          </a:p>
        </p:txBody>
      </p:sp>
      <p:grpSp>
        <p:nvGrpSpPr>
          <p:cNvPr id="19" name="グループ化 18">
            <a:extLst>
              <a:ext uri="{FF2B5EF4-FFF2-40B4-BE49-F238E27FC236}">
                <a16:creationId xmlns:a16="http://schemas.microsoft.com/office/drawing/2014/main" id="{53A6677A-CF26-4085-84C1-29426A3370EF}"/>
              </a:ext>
            </a:extLst>
          </p:cNvPr>
          <p:cNvGrpSpPr/>
          <p:nvPr/>
        </p:nvGrpSpPr>
        <p:grpSpPr>
          <a:xfrm>
            <a:off x="8611639" y="2493000"/>
            <a:ext cx="2536259" cy="1872000"/>
            <a:chOff x="2509397" y="4578615"/>
            <a:chExt cx="2536259" cy="1872000"/>
          </a:xfrm>
        </p:grpSpPr>
        <p:pic>
          <p:nvPicPr>
            <p:cNvPr id="24" name="図 23">
              <a:extLst>
                <a:ext uri="{FF2B5EF4-FFF2-40B4-BE49-F238E27FC236}">
                  <a16:creationId xmlns:a16="http://schemas.microsoft.com/office/drawing/2014/main" id="{9BB20F79-780F-4EDF-9E81-9B515402551A}"/>
                </a:ext>
              </a:extLst>
            </p:cNvPr>
            <p:cNvPicPr>
              <a:picLocks noChangeAspect="1"/>
            </p:cNvPicPr>
            <p:nvPr/>
          </p:nvPicPr>
          <p:blipFill>
            <a:blip r:embed="rId5"/>
            <a:stretch>
              <a:fillRect/>
            </a:stretch>
          </p:blipFill>
          <p:spPr>
            <a:xfrm>
              <a:off x="2509397" y="4578615"/>
              <a:ext cx="2536259" cy="1872000"/>
            </a:xfrm>
            <a:prstGeom prst="rect">
              <a:avLst/>
            </a:prstGeom>
          </p:spPr>
        </p:pic>
        <p:cxnSp>
          <p:nvCxnSpPr>
            <p:cNvPr id="26" name="直線コネクタ 25">
              <a:extLst>
                <a:ext uri="{FF2B5EF4-FFF2-40B4-BE49-F238E27FC236}">
                  <a16:creationId xmlns:a16="http://schemas.microsoft.com/office/drawing/2014/main" id="{DFDDE62B-1C3D-4551-ACBD-99247D95C2A2}"/>
                </a:ext>
              </a:extLst>
            </p:cNvPr>
            <p:cNvCxnSpPr/>
            <p:nvPr/>
          </p:nvCxnSpPr>
          <p:spPr>
            <a:xfrm>
              <a:off x="2726422" y="5922628"/>
              <a:ext cx="205530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9" name="テキスト ボックス 28">
            <a:extLst>
              <a:ext uri="{FF2B5EF4-FFF2-40B4-BE49-F238E27FC236}">
                <a16:creationId xmlns:a16="http://schemas.microsoft.com/office/drawing/2014/main" id="{DB05D153-3C68-40DF-85F5-F92BC32DEBB2}"/>
              </a:ext>
            </a:extLst>
          </p:cNvPr>
          <p:cNvSpPr txBox="1"/>
          <p:nvPr/>
        </p:nvSpPr>
        <p:spPr>
          <a:xfrm>
            <a:off x="11894927" y="-18742"/>
            <a:ext cx="459921" cy="400110"/>
          </a:xfrm>
          <a:prstGeom prst="rect">
            <a:avLst/>
          </a:prstGeom>
          <a:noFill/>
        </p:spPr>
        <p:txBody>
          <a:bodyPr wrap="square" rtlCol="0">
            <a:spAutoFit/>
          </a:bodyPr>
          <a:lstStyle/>
          <a:p>
            <a:r>
              <a:rPr kumimoji="1" lang="en-US" altLang="ja-JP" sz="2000" dirty="0"/>
              <a:t>3</a:t>
            </a:r>
            <a:endParaRPr kumimoji="1" lang="ja-JP" altLang="en-US" sz="2000" dirty="0"/>
          </a:p>
        </p:txBody>
      </p:sp>
      <p:sp>
        <p:nvSpPr>
          <p:cNvPr id="4" name="四角形: 角を丸くする 3">
            <a:extLst>
              <a:ext uri="{FF2B5EF4-FFF2-40B4-BE49-F238E27FC236}">
                <a16:creationId xmlns:a16="http://schemas.microsoft.com/office/drawing/2014/main" id="{66523C35-2EE6-4B73-9C10-AD7769D40961}"/>
              </a:ext>
            </a:extLst>
          </p:cNvPr>
          <p:cNvSpPr/>
          <p:nvPr/>
        </p:nvSpPr>
        <p:spPr>
          <a:xfrm>
            <a:off x="4340704" y="2260696"/>
            <a:ext cx="3226962" cy="454763"/>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u="sng" dirty="0">
                <a:solidFill>
                  <a:schemeClr val="tx1"/>
                </a:solidFill>
                <a:latin typeface="Arial" panose="020B0604020202020204" pitchFamily="34" charset="0"/>
                <a:cs typeface="Arial" panose="020B0604020202020204" pitchFamily="34" charset="0"/>
              </a:rPr>
              <a:t>&lt; For iPhone Safari browser&gt;</a:t>
            </a:r>
          </a:p>
        </p:txBody>
      </p:sp>
      <p:sp>
        <p:nvSpPr>
          <p:cNvPr id="30" name="四角形: 角を丸くする 29">
            <a:extLst>
              <a:ext uri="{FF2B5EF4-FFF2-40B4-BE49-F238E27FC236}">
                <a16:creationId xmlns:a16="http://schemas.microsoft.com/office/drawing/2014/main" id="{25EDE672-9268-48D1-BA43-EB02C0B8EAD7}"/>
              </a:ext>
            </a:extLst>
          </p:cNvPr>
          <p:cNvSpPr/>
          <p:nvPr/>
        </p:nvSpPr>
        <p:spPr>
          <a:xfrm>
            <a:off x="4340704" y="4470618"/>
            <a:ext cx="1883900" cy="454763"/>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u="sng" dirty="0">
                <a:solidFill>
                  <a:schemeClr val="tx1"/>
                </a:solidFill>
                <a:latin typeface="Arial" panose="020B0604020202020204" pitchFamily="34" charset="0"/>
                <a:cs typeface="Arial" panose="020B0604020202020204" pitchFamily="34" charset="0"/>
              </a:rPr>
              <a:t>&lt; For Android&gt;</a:t>
            </a:r>
          </a:p>
        </p:txBody>
      </p:sp>
      <p:sp>
        <p:nvSpPr>
          <p:cNvPr id="6" name="正方形/長方形 5">
            <a:extLst>
              <a:ext uri="{FF2B5EF4-FFF2-40B4-BE49-F238E27FC236}">
                <a16:creationId xmlns:a16="http://schemas.microsoft.com/office/drawing/2014/main" id="{EE89DA0A-50CA-4103-9969-FFEF0B02E802}"/>
              </a:ext>
            </a:extLst>
          </p:cNvPr>
          <p:cNvSpPr/>
          <p:nvPr/>
        </p:nvSpPr>
        <p:spPr>
          <a:xfrm>
            <a:off x="648265" y="794829"/>
            <a:ext cx="2967386" cy="39304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latin typeface="Arial" panose="020B0604020202020204" pitchFamily="34" charset="0"/>
                <a:cs typeface="Arial" panose="020B0604020202020204" pitchFamily="34" charset="0"/>
              </a:rPr>
              <a:t>Login error</a:t>
            </a:r>
            <a:endParaRPr kumimoji="1" lang="ja-JP" altLang="en-US" sz="2000" dirty="0">
              <a:solidFill>
                <a:schemeClr val="tx1"/>
              </a:solidFill>
              <a:latin typeface="Arial" panose="020B0604020202020204" pitchFamily="34" charset="0"/>
              <a:cs typeface="Arial" panose="020B0604020202020204" pitchFamily="34" charset="0"/>
            </a:endParaRPr>
          </a:p>
        </p:txBody>
      </p:sp>
      <p:pic>
        <p:nvPicPr>
          <p:cNvPr id="7" name="図 6">
            <a:extLst>
              <a:ext uri="{FF2B5EF4-FFF2-40B4-BE49-F238E27FC236}">
                <a16:creationId xmlns:a16="http://schemas.microsoft.com/office/drawing/2014/main" id="{6B8E962E-76BB-4FB3-B1A0-358024087FD2}"/>
              </a:ext>
            </a:extLst>
          </p:cNvPr>
          <p:cNvPicPr>
            <a:picLocks noChangeAspect="1"/>
          </p:cNvPicPr>
          <p:nvPr/>
        </p:nvPicPr>
        <p:blipFill>
          <a:blip r:embed="rId6"/>
          <a:stretch>
            <a:fillRect/>
          </a:stretch>
        </p:blipFill>
        <p:spPr>
          <a:xfrm>
            <a:off x="476825" y="2038954"/>
            <a:ext cx="2654400" cy="1008000"/>
          </a:xfrm>
          <a:prstGeom prst="rect">
            <a:avLst/>
          </a:prstGeom>
        </p:spPr>
      </p:pic>
      <p:sp>
        <p:nvSpPr>
          <p:cNvPr id="8" name="テキスト ボックス 7">
            <a:extLst>
              <a:ext uri="{FF2B5EF4-FFF2-40B4-BE49-F238E27FC236}">
                <a16:creationId xmlns:a16="http://schemas.microsoft.com/office/drawing/2014/main" id="{9ECA744E-8331-4F14-B1B0-A3705CABD64C}"/>
              </a:ext>
            </a:extLst>
          </p:cNvPr>
          <p:cNvSpPr txBox="1"/>
          <p:nvPr/>
        </p:nvSpPr>
        <p:spPr>
          <a:xfrm>
            <a:off x="8300885" y="2530793"/>
            <a:ext cx="432720"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4.</a:t>
            </a:r>
            <a:endParaRPr kumimoji="1" lang="ja-JP" altLang="en-US" dirty="0">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3D4E4A23-3839-47CF-83DF-79C5CCC2EA5F}"/>
              </a:ext>
            </a:extLst>
          </p:cNvPr>
          <p:cNvSpPr txBox="1"/>
          <p:nvPr/>
        </p:nvSpPr>
        <p:spPr>
          <a:xfrm>
            <a:off x="10011802" y="4603021"/>
            <a:ext cx="432720"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4.</a:t>
            </a:r>
            <a:endParaRPr kumimoji="1" lang="ja-JP" altLang="en-US" dirty="0">
              <a:latin typeface="Arial" panose="020B0604020202020204" pitchFamily="34" charset="0"/>
              <a:cs typeface="Arial" panose="020B0604020202020204" pitchFamily="34" charset="0"/>
            </a:endParaRPr>
          </a:p>
        </p:txBody>
      </p:sp>
      <p:cxnSp>
        <p:nvCxnSpPr>
          <p:cNvPr id="34" name="直線コネクタ 33">
            <a:extLst>
              <a:ext uri="{FF2B5EF4-FFF2-40B4-BE49-F238E27FC236}">
                <a16:creationId xmlns:a16="http://schemas.microsoft.com/office/drawing/2014/main" id="{491EA633-6E4C-43E9-824B-43973714C7D3}"/>
              </a:ext>
            </a:extLst>
          </p:cNvPr>
          <p:cNvCxnSpPr>
            <a:cxnSpLocks/>
          </p:cNvCxnSpPr>
          <p:nvPr/>
        </p:nvCxnSpPr>
        <p:spPr>
          <a:xfrm>
            <a:off x="10346367" y="5860158"/>
            <a:ext cx="12472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24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E4FBB5D-03D8-4CE3-9925-294E2C08B245}"/>
              </a:ext>
            </a:extLst>
          </p:cNvPr>
          <p:cNvSpPr txBox="1"/>
          <p:nvPr/>
        </p:nvSpPr>
        <p:spPr>
          <a:xfrm>
            <a:off x="97277" y="36757"/>
            <a:ext cx="11050621" cy="646331"/>
          </a:xfrm>
          <a:prstGeom prst="rect">
            <a:avLst/>
          </a:prstGeom>
          <a:noFill/>
        </p:spPr>
        <p:txBody>
          <a:bodyPr wrap="square" rtlCol="0">
            <a:spAutoFit/>
          </a:bodyPr>
          <a:lstStyle/>
          <a:p>
            <a:r>
              <a:rPr kumimoji="1" lang="en-US" altLang="ja-JP" sz="3600" b="1" u="sng" dirty="0">
                <a:latin typeface="Arial" panose="020B0604020202020204" pitchFamily="34" charset="0"/>
                <a:cs typeface="Arial" panose="020B0604020202020204" pitchFamily="34" charset="0"/>
              </a:rPr>
              <a:t>Login to G-SHOCK MOVE</a:t>
            </a:r>
            <a:endParaRPr kumimoji="1" lang="ja-JP" altLang="en-US" sz="3600" b="1" u="sng" dirty="0">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FFC1A2A1-15E6-4AB2-A3A9-5A662AB5A799}"/>
              </a:ext>
            </a:extLst>
          </p:cNvPr>
          <p:cNvSpPr txBox="1"/>
          <p:nvPr/>
        </p:nvSpPr>
        <p:spPr>
          <a:xfrm>
            <a:off x="0" y="1385528"/>
            <a:ext cx="4546441" cy="400110"/>
          </a:xfrm>
          <a:prstGeom prst="rect">
            <a:avLst/>
          </a:prstGeom>
          <a:noFill/>
        </p:spPr>
        <p:txBody>
          <a:bodyPr wrap="square" rtlCol="0">
            <a:spAutoFit/>
          </a:bodyPr>
          <a:lstStyle/>
          <a:p>
            <a:r>
              <a:rPr kumimoji="1" lang="ja-JP" altLang="en-US" sz="2000" dirty="0">
                <a:latin typeface="Arial" panose="020B0604020202020204" pitchFamily="34" charset="0"/>
                <a:cs typeface="Arial" panose="020B0604020202020204" pitchFamily="34" charset="0"/>
              </a:rPr>
              <a:t>●</a:t>
            </a:r>
            <a:r>
              <a:rPr kumimoji="1" lang="en-US" altLang="ja-JP" sz="2000" dirty="0">
                <a:latin typeface="Arial" panose="020B0604020202020204" pitchFamily="34" charset="0"/>
                <a:cs typeface="Arial" panose="020B0604020202020204" pitchFamily="34" charset="0"/>
              </a:rPr>
              <a:t> If the following message appears</a:t>
            </a:r>
            <a:endParaRPr kumimoji="1" lang="ja-JP" altLang="en-US" sz="2000" dirty="0">
              <a:latin typeface="Arial" panose="020B0604020202020204" pitchFamily="34" charset="0"/>
              <a:cs typeface="Arial" panose="020B0604020202020204" pitchFamily="34" charset="0"/>
            </a:endParaRPr>
          </a:p>
        </p:txBody>
      </p:sp>
      <p:sp>
        <p:nvSpPr>
          <p:cNvPr id="29" name="テキスト ボックス 28">
            <a:extLst>
              <a:ext uri="{FF2B5EF4-FFF2-40B4-BE49-F238E27FC236}">
                <a16:creationId xmlns:a16="http://schemas.microsoft.com/office/drawing/2014/main" id="{DB05D153-3C68-40DF-85F5-F92BC32DEBB2}"/>
              </a:ext>
            </a:extLst>
          </p:cNvPr>
          <p:cNvSpPr txBox="1"/>
          <p:nvPr/>
        </p:nvSpPr>
        <p:spPr>
          <a:xfrm>
            <a:off x="11894927" y="-18742"/>
            <a:ext cx="459921" cy="400110"/>
          </a:xfrm>
          <a:prstGeom prst="rect">
            <a:avLst/>
          </a:prstGeom>
          <a:noFill/>
        </p:spPr>
        <p:txBody>
          <a:bodyPr wrap="square" rtlCol="0">
            <a:spAutoFit/>
          </a:bodyPr>
          <a:lstStyle/>
          <a:p>
            <a:r>
              <a:rPr kumimoji="1" lang="en-US" altLang="ja-JP" sz="2000" dirty="0"/>
              <a:t>4</a:t>
            </a:r>
            <a:endParaRPr kumimoji="1" lang="ja-JP" altLang="en-US" sz="2000" dirty="0"/>
          </a:p>
        </p:txBody>
      </p:sp>
      <p:sp>
        <p:nvSpPr>
          <p:cNvPr id="6" name="正方形/長方形 5">
            <a:extLst>
              <a:ext uri="{FF2B5EF4-FFF2-40B4-BE49-F238E27FC236}">
                <a16:creationId xmlns:a16="http://schemas.microsoft.com/office/drawing/2014/main" id="{EE89DA0A-50CA-4103-9969-FFEF0B02E802}"/>
              </a:ext>
            </a:extLst>
          </p:cNvPr>
          <p:cNvSpPr/>
          <p:nvPr/>
        </p:nvSpPr>
        <p:spPr>
          <a:xfrm>
            <a:off x="648265" y="794829"/>
            <a:ext cx="2967386" cy="39304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latin typeface="Arial" panose="020B0604020202020204" pitchFamily="34" charset="0"/>
                <a:cs typeface="Arial" panose="020B0604020202020204" pitchFamily="34" charset="0"/>
              </a:rPr>
              <a:t>Login error (2)</a:t>
            </a:r>
            <a:endParaRPr kumimoji="1" lang="ja-JP" altLang="en-US" sz="2000" dirty="0">
              <a:solidFill>
                <a:schemeClr val="tx1"/>
              </a:solidFill>
              <a:latin typeface="Arial" panose="020B0604020202020204" pitchFamily="34" charset="0"/>
              <a:cs typeface="Arial" panose="020B0604020202020204" pitchFamily="34" charset="0"/>
            </a:endParaRPr>
          </a:p>
        </p:txBody>
      </p:sp>
      <p:pic>
        <p:nvPicPr>
          <p:cNvPr id="3" name="図 2">
            <a:extLst>
              <a:ext uri="{FF2B5EF4-FFF2-40B4-BE49-F238E27FC236}">
                <a16:creationId xmlns:a16="http://schemas.microsoft.com/office/drawing/2014/main" id="{46A4BD42-CE70-4E84-BD80-681821F00473}"/>
              </a:ext>
            </a:extLst>
          </p:cNvPr>
          <p:cNvPicPr>
            <a:picLocks noChangeAspect="1"/>
          </p:cNvPicPr>
          <p:nvPr/>
        </p:nvPicPr>
        <p:blipFill>
          <a:blip r:embed="rId2"/>
          <a:stretch>
            <a:fillRect/>
          </a:stretch>
        </p:blipFill>
        <p:spPr>
          <a:xfrm>
            <a:off x="400773" y="2138890"/>
            <a:ext cx="3407069" cy="2124000"/>
          </a:xfrm>
          <a:prstGeom prst="rect">
            <a:avLst/>
          </a:prstGeom>
        </p:spPr>
      </p:pic>
      <p:cxnSp>
        <p:nvCxnSpPr>
          <p:cNvPr id="31" name="直線コネクタ 30">
            <a:extLst>
              <a:ext uri="{FF2B5EF4-FFF2-40B4-BE49-F238E27FC236}">
                <a16:creationId xmlns:a16="http://schemas.microsoft.com/office/drawing/2014/main" id="{DFD432C3-BA52-4AF9-ABAA-372A29ECF939}"/>
              </a:ext>
            </a:extLst>
          </p:cNvPr>
          <p:cNvCxnSpPr>
            <a:cxnSpLocks/>
          </p:cNvCxnSpPr>
          <p:nvPr/>
        </p:nvCxnSpPr>
        <p:spPr>
          <a:xfrm>
            <a:off x="4178570" y="1103392"/>
            <a:ext cx="0" cy="5717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B9E920FD-C1CD-4E61-8945-1170035DC544}"/>
              </a:ext>
            </a:extLst>
          </p:cNvPr>
          <p:cNvPicPr>
            <a:picLocks noChangeAspect="1"/>
          </p:cNvPicPr>
          <p:nvPr/>
        </p:nvPicPr>
        <p:blipFill>
          <a:blip r:embed="rId3"/>
          <a:stretch>
            <a:fillRect/>
          </a:stretch>
        </p:blipFill>
        <p:spPr>
          <a:xfrm>
            <a:off x="370727" y="4802640"/>
            <a:ext cx="3437115" cy="1728000"/>
          </a:xfrm>
          <a:prstGeom prst="rect">
            <a:avLst/>
          </a:prstGeom>
        </p:spPr>
      </p:pic>
      <p:sp>
        <p:nvSpPr>
          <p:cNvPr id="32" name="テキスト ボックス 31">
            <a:extLst>
              <a:ext uri="{FF2B5EF4-FFF2-40B4-BE49-F238E27FC236}">
                <a16:creationId xmlns:a16="http://schemas.microsoft.com/office/drawing/2014/main" id="{DB1B5A4D-8E24-4EA3-8A75-46FB5117CB10}"/>
              </a:ext>
            </a:extLst>
          </p:cNvPr>
          <p:cNvSpPr txBox="1"/>
          <p:nvPr/>
        </p:nvSpPr>
        <p:spPr>
          <a:xfrm>
            <a:off x="4414982" y="983494"/>
            <a:ext cx="7598054" cy="5940088"/>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If you have two smartphones and have the app installed on both, </a:t>
            </a:r>
          </a:p>
          <a:p>
            <a:r>
              <a:rPr lang="en-US" altLang="ja-JP" dirty="0">
                <a:latin typeface="Arial" panose="020B0604020202020204" pitchFamily="34" charset="0"/>
                <a:cs typeface="Arial" panose="020B0604020202020204" pitchFamily="34" charset="0"/>
              </a:rPr>
              <a:t>you may see this message when you log in on one device and operate G-SHOCK MOVE app (include after log out)and then try to operate it on the other smartphone.</a:t>
            </a:r>
          </a:p>
          <a:p>
            <a:endParaRPr lang="en-US" altLang="ja-JP" sz="5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&lt;Smartphone 1&gt;</a:t>
            </a: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sz="5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&lt;Smartphone 2&gt;</a:t>
            </a: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sz="10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It may be displayed even after changing the smartphone model.</a:t>
            </a:r>
          </a:p>
          <a:p>
            <a:r>
              <a:rPr lang="en-US" altLang="ja-JP" dirty="0">
                <a:latin typeface="Arial" panose="020B0604020202020204" pitchFamily="34" charset="0"/>
                <a:cs typeface="Arial" panose="020B0604020202020204" pitchFamily="34" charset="0"/>
              </a:rPr>
              <a:t>It may occur if there is a lot of data at the time of download, so please advise the following contents.</a:t>
            </a:r>
          </a:p>
          <a:p>
            <a:pPr marL="285750" indent="-285750">
              <a:buFontTx/>
              <a:buChar char="-"/>
            </a:pPr>
            <a:r>
              <a:rPr lang="en-US" altLang="ja-JP" dirty="0">
                <a:latin typeface="Arial" panose="020B0604020202020204" pitchFamily="34" charset="0"/>
                <a:cs typeface="Arial" panose="020B0604020202020204" pitchFamily="34" charset="0"/>
              </a:rPr>
              <a:t>Uninstall the app and install the app again.</a:t>
            </a:r>
          </a:p>
          <a:p>
            <a:pPr marL="285750" indent="-285750">
              <a:buFontTx/>
              <a:buChar char="-"/>
            </a:pPr>
            <a:r>
              <a:rPr lang="en-US" altLang="ja-JP" dirty="0">
                <a:latin typeface="Arial" panose="020B0604020202020204" pitchFamily="34" charset="0"/>
                <a:cs typeface="Arial" panose="020B0604020202020204" pitchFamily="34" charset="0"/>
              </a:rPr>
              <a:t>Perform the operation at another time.</a:t>
            </a:r>
          </a:p>
        </p:txBody>
      </p:sp>
      <p:grpSp>
        <p:nvGrpSpPr>
          <p:cNvPr id="35" name="グループ化 34">
            <a:extLst>
              <a:ext uri="{FF2B5EF4-FFF2-40B4-BE49-F238E27FC236}">
                <a16:creationId xmlns:a16="http://schemas.microsoft.com/office/drawing/2014/main" id="{FCC25357-68C1-4571-9B96-63364A9E5516}"/>
              </a:ext>
            </a:extLst>
          </p:cNvPr>
          <p:cNvGrpSpPr/>
          <p:nvPr/>
        </p:nvGrpSpPr>
        <p:grpSpPr>
          <a:xfrm>
            <a:off x="4741490" y="2534890"/>
            <a:ext cx="2602301" cy="1332000"/>
            <a:chOff x="4370761" y="2464075"/>
            <a:chExt cx="2602301" cy="1332000"/>
          </a:xfrm>
        </p:grpSpPr>
        <p:grpSp>
          <p:nvGrpSpPr>
            <p:cNvPr id="16" name="グループ化 15">
              <a:extLst>
                <a:ext uri="{FF2B5EF4-FFF2-40B4-BE49-F238E27FC236}">
                  <a16:creationId xmlns:a16="http://schemas.microsoft.com/office/drawing/2014/main" id="{33FEA4F5-2B84-487C-88C0-78BA7FC29733}"/>
                </a:ext>
              </a:extLst>
            </p:cNvPr>
            <p:cNvGrpSpPr/>
            <p:nvPr/>
          </p:nvGrpSpPr>
          <p:grpSpPr>
            <a:xfrm>
              <a:off x="4370761" y="2464075"/>
              <a:ext cx="2136635" cy="1332000"/>
              <a:chOff x="4370761" y="2464075"/>
              <a:chExt cx="2136635" cy="1332000"/>
            </a:xfrm>
          </p:grpSpPr>
          <p:pic>
            <p:nvPicPr>
              <p:cNvPr id="33" name="図 32">
                <a:extLst>
                  <a:ext uri="{FF2B5EF4-FFF2-40B4-BE49-F238E27FC236}">
                    <a16:creationId xmlns:a16="http://schemas.microsoft.com/office/drawing/2014/main" id="{F9B4DCEE-407A-4B08-A667-44AF13608592}"/>
                  </a:ext>
                </a:extLst>
              </p:cNvPr>
              <p:cNvPicPr>
                <a:picLocks noChangeAspect="1"/>
              </p:cNvPicPr>
              <p:nvPr/>
            </p:nvPicPr>
            <p:blipFill>
              <a:blip r:embed="rId2"/>
              <a:stretch>
                <a:fillRect/>
              </a:stretch>
            </p:blipFill>
            <p:spPr>
              <a:xfrm>
                <a:off x="4370761" y="2464075"/>
                <a:ext cx="2136635" cy="1332000"/>
              </a:xfrm>
              <a:prstGeom prst="rect">
                <a:avLst/>
              </a:prstGeom>
            </p:spPr>
          </p:pic>
          <p:sp>
            <p:nvSpPr>
              <p:cNvPr id="8" name="楕円 7">
                <a:extLst>
                  <a:ext uri="{FF2B5EF4-FFF2-40B4-BE49-F238E27FC236}">
                    <a16:creationId xmlns:a16="http://schemas.microsoft.com/office/drawing/2014/main" id="{5A44C21F-1D12-43AC-8B0A-BF2C1BDC6A84}"/>
                  </a:ext>
                </a:extLst>
              </p:cNvPr>
              <p:cNvSpPr/>
              <p:nvPr/>
            </p:nvSpPr>
            <p:spPr>
              <a:xfrm>
                <a:off x="5551714" y="3428999"/>
                <a:ext cx="775607" cy="36707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C000"/>
                    </a:solidFill>
                  </a:ln>
                  <a:noFill/>
                </a:endParaRPr>
              </a:p>
            </p:txBody>
          </p:sp>
        </p:grpSp>
        <p:sp>
          <p:nvSpPr>
            <p:cNvPr id="37" name="矢印: 右 36">
              <a:extLst>
                <a:ext uri="{FF2B5EF4-FFF2-40B4-BE49-F238E27FC236}">
                  <a16:creationId xmlns:a16="http://schemas.microsoft.com/office/drawing/2014/main" id="{3926E323-CF86-4C2C-B77A-D5E76498C630}"/>
                </a:ext>
              </a:extLst>
            </p:cNvPr>
            <p:cNvSpPr/>
            <p:nvPr/>
          </p:nvSpPr>
          <p:spPr>
            <a:xfrm>
              <a:off x="6648747" y="2745353"/>
              <a:ext cx="324315" cy="769441"/>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C000"/>
                  </a:solidFill>
                </a:ln>
                <a:solidFill>
                  <a:srgbClr val="FFC000"/>
                </a:solidFill>
              </a:endParaRPr>
            </a:p>
          </p:txBody>
        </p:sp>
      </p:grpSp>
      <p:pic>
        <p:nvPicPr>
          <p:cNvPr id="34" name="図 33">
            <a:extLst>
              <a:ext uri="{FF2B5EF4-FFF2-40B4-BE49-F238E27FC236}">
                <a16:creationId xmlns:a16="http://schemas.microsoft.com/office/drawing/2014/main" id="{EAC17CA2-F6DD-4DB3-9DE9-A1D2E95BD8CB}"/>
              </a:ext>
            </a:extLst>
          </p:cNvPr>
          <p:cNvPicPr>
            <a:picLocks noChangeAspect="1"/>
          </p:cNvPicPr>
          <p:nvPr/>
        </p:nvPicPr>
        <p:blipFill>
          <a:blip r:embed="rId4"/>
          <a:stretch>
            <a:fillRect/>
          </a:stretch>
        </p:blipFill>
        <p:spPr>
          <a:xfrm>
            <a:off x="7523097" y="4442639"/>
            <a:ext cx="2257145" cy="720000"/>
          </a:xfrm>
          <a:prstGeom prst="rect">
            <a:avLst/>
          </a:prstGeom>
        </p:spPr>
      </p:pic>
      <p:grpSp>
        <p:nvGrpSpPr>
          <p:cNvPr id="38" name="グループ化 37">
            <a:extLst>
              <a:ext uri="{FF2B5EF4-FFF2-40B4-BE49-F238E27FC236}">
                <a16:creationId xmlns:a16="http://schemas.microsoft.com/office/drawing/2014/main" id="{C8417FC8-16F2-48EA-8795-B9174704E34F}"/>
              </a:ext>
            </a:extLst>
          </p:cNvPr>
          <p:cNvGrpSpPr/>
          <p:nvPr/>
        </p:nvGrpSpPr>
        <p:grpSpPr>
          <a:xfrm>
            <a:off x="4745018" y="4262890"/>
            <a:ext cx="2148197" cy="1080000"/>
            <a:chOff x="4741490" y="4197356"/>
            <a:chExt cx="2148197" cy="1080000"/>
          </a:xfrm>
        </p:grpSpPr>
        <p:pic>
          <p:nvPicPr>
            <p:cNvPr id="39" name="図 38">
              <a:extLst>
                <a:ext uri="{FF2B5EF4-FFF2-40B4-BE49-F238E27FC236}">
                  <a16:creationId xmlns:a16="http://schemas.microsoft.com/office/drawing/2014/main" id="{0AE3CA46-1690-43BD-9E42-094526D8B30E}"/>
                </a:ext>
              </a:extLst>
            </p:cNvPr>
            <p:cNvPicPr>
              <a:picLocks noChangeAspect="1"/>
            </p:cNvPicPr>
            <p:nvPr/>
          </p:nvPicPr>
          <p:blipFill>
            <a:blip r:embed="rId3"/>
            <a:stretch>
              <a:fillRect/>
            </a:stretch>
          </p:blipFill>
          <p:spPr>
            <a:xfrm>
              <a:off x="4741490" y="4197356"/>
              <a:ext cx="2148197" cy="1080000"/>
            </a:xfrm>
            <a:prstGeom prst="rect">
              <a:avLst/>
            </a:prstGeom>
          </p:spPr>
        </p:pic>
        <p:sp>
          <p:nvSpPr>
            <p:cNvPr id="40" name="楕円 39">
              <a:extLst>
                <a:ext uri="{FF2B5EF4-FFF2-40B4-BE49-F238E27FC236}">
                  <a16:creationId xmlns:a16="http://schemas.microsoft.com/office/drawing/2014/main" id="{5B2B37BD-2F56-4EFD-B453-B652BC8CCB8C}"/>
                </a:ext>
              </a:extLst>
            </p:cNvPr>
            <p:cNvSpPr/>
            <p:nvPr/>
          </p:nvSpPr>
          <p:spPr>
            <a:xfrm>
              <a:off x="5427784" y="4905549"/>
              <a:ext cx="775607" cy="36707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C000"/>
                  </a:solidFill>
                </a:ln>
                <a:noFill/>
              </a:endParaRPr>
            </a:p>
          </p:txBody>
        </p:sp>
      </p:grpSp>
      <p:sp>
        <p:nvSpPr>
          <p:cNvPr id="41" name="矢印: 右 40">
            <a:extLst>
              <a:ext uri="{FF2B5EF4-FFF2-40B4-BE49-F238E27FC236}">
                <a16:creationId xmlns:a16="http://schemas.microsoft.com/office/drawing/2014/main" id="{5CC84901-CCC3-4A9D-85C1-0E0B49568807}"/>
              </a:ext>
            </a:extLst>
          </p:cNvPr>
          <p:cNvSpPr/>
          <p:nvPr/>
        </p:nvSpPr>
        <p:spPr>
          <a:xfrm>
            <a:off x="7022157" y="4417919"/>
            <a:ext cx="324315" cy="769441"/>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C000"/>
                </a:solidFill>
              </a:ln>
              <a:solidFill>
                <a:srgbClr val="FFC000"/>
              </a:solidFill>
            </a:endParaRPr>
          </a:p>
        </p:txBody>
      </p:sp>
      <p:pic>
        <p:nvPicPr>
          <p:cNvPr id="42" name="図 41">
            <a:extLst>
              <a:ext uri="{FF2B5EF4-FFF2-40B4-BE49-F238E27FC236}">
                <a16:creationId xmlns:a16="http://schemas.microsoft.com/office/drawing/2014/main" id="{AA716312-73F6-4CDB-8408-A03297D12708}"/>
              </a:ext>
            </a:extLst>
          </p:cNvPr>
          <p:cNvPicPr>
            <a:picLocks noChangeAspect="1"/>
          </p:cNvPicPr>
          <p:nvPr/>
        </p:nvPicPr>
        <p:blipFill>
          <a:blip r:embed="rId5"/>
          <a:stretch>
            <a:fillRect/>
          </a:stretch>
        </p:blipFill>
        <p:spPr>
          <a:xfrm>
            <a:off x="7557711" y="2768889"/>
            <a:ext cx="2222531" cy="864000"/>
          </a:xfrm>
          <a:prstGeom prst="rect">
            <a:avLst/>
          </a:prstGeom>
        </p:spPr>
      </p:pic>
    </p:spTree>
    <p:extLst>
      <p:ext uri="{BB962C8B-B14F-4D97-AF65-F5344CB8AC3E}">
        <p14:creationId xmlns:p14="http://schemas.microsoft.com/office/powerpoint/2010/main" val="399669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E4FBB5D-03D8-4CE3-9925-294E2C08B245}"/>
              </a:ext>
            </a:extLst>
          </p:cNvPr>
          <p:cNvSpPr txBox="1"/>
          <p:nvPr/>
        </p:nvSpPr>
        <p:spPr>
          <a:xfrm>
            <a:off x="97277" y="36757"/>
            <a:ext cx="11050621" cy="646331"/>
          </a:xfrm>
          <a:prstGeom prst="rect">
            <a:avLst/>
          </a:prstGeom>
          <a:noFill/>
        </p:spPr>
        <p:txBody>
          <a:bodyPr wrap="square" rtlCol="0">
            <a:spAutoFit/>
          </a:bodyPr>
          <a:lstStyle/>
          <a:p>
            <a:r>
              <a:rPr kumimoji="1" lang="en-US" altLang="ja-JP" sz="3600" b="1" u="sng" dirty="0">
                <a:latin typeface="Arial" panose="020B0604020202020204" pitchFamily="34" charset="0"/>
                <a:cs typeface="Arial" panose="020B0604020202020204" pitchFamily="34" charset="0"/>
              </a:rPr>
              <a:t>Login to G-SHOCK MOVE</a:t>
            </a:r>
            <a:endParaRPr kumimoji="1" lang="ja-JP" altLang="en-US" sz="3600" b="1" u="sng" dirty="0">
              <a:latin typeface="Arial" panose="020B0604020202020204" pitchFamily="34" charset="0"/>
              <a:cs typeface="Arial" panose="020B0604020202020204" pitchFamily="34" charset="0"/>
            </a:endParaRPr>
          </a:p>
        </p:txBody>
      </p:sp>
      <p:sp>
        <p:nvSpPr>
          <p:cNvPr id="29" name="テキスト ボックス 28">
            <a:extLst>
              <a:ext uri="{FF2B5EF4-FFF2-40B4-BE49-F238E27FC236}">
                <a16:creationId xmlns:a16="http://schemas.microsoft.com/office/drawing/2014/main" id="{DB05D153-3C68-40DF-85F5-F92BC32DEBB2}"/>
              </a:ext>
            </a:extLst>
          </p:cNvPr>
          <p:cNvSpPr txBox="1"/>
          <p:nvPr/>
        </p:nvSpPr>
        <p:spPr>
          <a:xfrm>
            <a:off x="11894927" y="-18742"/>
            <a:ext cx="459921" cy="400110"/>
          </a:xfrm>
          <a:prstGeom prst="rect">
            <a:avLst/>
          </a:prstGeom>
          <a:noFill/>
        </p:spPr>
        <p:txBody>
          <a:bodyPr wrap="square" rtlCol="0">
            <a:spAutoFit/>
          </a:bodyPr>
          <a:lstStyle/>
          <a:p>
            <a:r>
              <a:rPr kumimoji="1" lang="en-US" altLang="ja-JP" sz="2000" dirty="0"/>
              <a:t>5</a:t>
            </a:r>
            <a:endParaRPr kumimoji="1" lang="ja-JP" altLang="en-US" sz="2000" dirty="0"/>
          </a:p>
        </p:txBody>
      </p:sp>
      <p:sp>
        <p:nvSpPr>
          <p:cNvPr id="4" name="テキスト ボックス 3">
            <a:extLst>
              <a:ext uri="{FF2B5EF4-FFF2-40B4-BE49-F238E27FC236}">
                <a16:creationId xmlns:a16="http://schemas.microsoft.com/office/drawing/2014/main" id="{087DCE5D-D3E4-4E99-813F-2C35ADB31AC9}"/>
              </a:ext>
            </a:extLst>
          </p:cNvPr>
          <p:cNvSpPr txBox="1"/>
          <p:nvPr/>
        </p:nvSpPr>
        <p:spPr>
          <a:xfrm>
            <a:off x="231989" y="831189"/>
            <a:ext cx="11892898" cy="5016758"/>
          </a:xfrm>
          <a:prstGeom prst="rect">
            <a:avLst/>
          </a:prstGeom>
          <a:noFill/>
        </p:spPr>
        <p:txBody>
          <a:bodyPr wrap="square" rtlCol="0">
            <a:spAutoFit/>
          </a:bodyPr>
          <a:lstStyle/>
          <a:p>
            <a:r>
              <a:rPr kumimoji="1" lang="ja-JP" altLang="en-US" sz="2400" b="1" dirty="0">
                <a:latin typeface="Arial" panose="020B0604020202020204" pitchFamily="34" charset="0"/>
                <a:cs typeface="Arial" panose="020B0604020202020204" pitchFamily="34" charset="0"/>
              </a:rPr>
              <a:t>☆ </a:t>
            </a:r>
            <a:r>
              <a:rPr kumimoji="1" lang="en-US" altLang="ja-JP" sz="2400" b="1" dirty="0">
                <a:latin typeface="Arial" panose="020B0604020202020204" pitchFamily="34" charset="0"/>
                <a:cs typeface="Arial" panose="020B0604020202020204" pitchFamily="34" charset="0"/>
              </a:rPr>
              <a:t>Items to check when customers cannot log in</a:t>
            </a:r>
          </a:p>
          <a:p>
            <a:endParaRPr kumimoji="1" lang="en-US" altLang="ja-JP" sz="1400" dirty="0">
              <a:latin typeface="Arial" panose="020B0604020202020204" pitchFamily="34" charset="0"/>
              <a:cs typeface="Arial" panose="020B0604020202020204" pitchFamily="34" charset="0"/>
            </a:endParaRPr>
          </a:p>
          <a:p>
            <a:r>
              <a:rPr kumimoji="1" lang="en-US" altLang="ja-JP" dirty="0">
                <a:latin typeface="Arial" panose="020B0604020202020204" pitchFamily="34" charset="0"/>
                <a:cs typeface="Arial" panose="020B0604020202020204" pitchFamily="34" charset="0"/>
              </a:rPr>
              <a:t>   - Whether customers created CASIO ID correctly</a:t>
            </a:r>
          </a:p>
          <a:p>
            <a:r>
              <a:rPr kumimoji="1" lang="en-US" altLang="ja-JP" dirty="0">
                <a:latin typeface="Arial" panose="020B0604020202020204" pitchFamily="34" charset="0"/>
                <a:cs typeface="Arial" panose="020B0604020202020204" pitchFamily="34" charset="0"/>
              </a:rPr>
              <a:t>     If customers created CASIO ID correctly, they should have received the completion mail.</a:t>
            </a:r>
          </a:p>
          <a:p>
            <a:endParaRPr kumimoji="1" lang="en-US" altLang="ja-JP" sz="800" dirty="0">
              <a:latin typeface="Arial" panose="020B0604020202020204" pitchFamily="34" charset="0"/>
              <a:cs typeface="Arial" panose="020B0604020202020204" pitchFamily="34" charset="0"/>
            </a:endParaRPr>
          </a:p>
          <a:p>
            <a:endParaRPr kumimoji="1" lang="en-US" altLang="ja-JP" sz="800" dirty="0">
              <a:latin typeface="Arial" panose="020B0604020202020204" pitchFamily="34" charset="0"/>
              <a:cs typeface="Arial" panose="020B0604020202020204" pitchFamily="34" charset="0"/>
            </a:endParaRPr>
          </a:p>
          <a:p>
            <a:r>
              <a:rPr kumimoji="1" lang="en-US" altLang="ja-JP" dirty="0">
                <a:latin typeface="Arial" panose="020B0604020202020204" pitchFamily="34" charset="0"/>
                <a:cs typeface="Arial" panose="020B0604020202020204" pitchFamily="34" charset="0"/>
              </a:rPr>
              <a:t>   - Confirm the login status. (A or B)</a:t>
            </a:r>
          </a:p>
          <a:p>
            <a:r>
              <a:rPr lang="en-US" altLang="ja-JP" dirty="0">
                <a:latin typeface="Arial" panose="020B0604020202020204" pitchFamily="34" charset="0"/>
                <a:cs typeface="Arial" panose="020B0604020202020204" pitchFamily="34" charset="0"/>
              </a:rPr>
              <a:t>      A : Customers are trying the login operation for the first time after creating the CASIO ID.  (That is, the first login)</a:t>
            </a:r>
          </a:p>
          <a:p>
            <a:r>
              <a:rPr lang="en-US" altLang="ja-JP" dirty="0">
                <a:latin typeface="Arial" panose="020B0604020202020204" pitchFamily="34" charset="0"/>
                <a:cs typeface="Arial" panose="020B0604020202020204" pitchFamily="34" charset="0"/>
              </a:rPr>
              <a:t>      B : Customers could log in until recently and suddenly became unable to log in.</a:t>
            </a:r>
          </a:p>
          <a:p>
            <a:endParaRPr lang="en-US" altLang="ja-JP" sz="8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   - Is the address and password combination correct?</a:t>
            </a:r>
          </a:p>
          <a:p>
            <a:endParaRPr lang="en-US" altLang="ja-JP" sz="800"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   - Is it possible to log in from the following address on PC?</a:t>
            </a:r>
          </a:p>
          <a:p>
            <a:r>
              <a:rPr lang="en-US" altLang="ja-JP" dirty="0">
                <a:latin typeface="Arial" panose="020B0604020202020204" pitchFamily="34" charset="0"/>
                <a:cs typeface="Arial" panose="020B0604020202020204" pitchFamily="34" charset="0"/>
              </a:rPr>
              <a:t>     https://cws.casio-intl.com/landing.html</a:t>
            </a:r>
          </a:p>
          <a:p>
            <a:endParaRPr kumimoji="1" lang="en-US" altLang="ja-JP" sz="800" dirty="0">
              <a:latin typeface="Arial" panose="020B0604020202020204" pitchFamily="34" charset="0"/>
              <a:cs typeface="Arial" panose="020B0604020202020204" pitchFamily="34" charset="0"/>
            </a:endParaRPr>
          </a:p>
          <a:p>
            <a:r>
              <a:rPr kumimoji="1" lang="en-US" altLang="ja-JP" dirty="0">
                <a:latin typeface="Arial" panose="020B0604020202020204" pitchFamily="34" charset="0"/>
                <a:cs typeface="Arial" panose="020B0604020202020204" pitchFamily="34" charset="0"/>
              </a:rPr>
              <a:t>   - Confirm if browser's "cookie settings" are enabled. (</a:t>
            </a:r>
            <a:r>
              <a:rPr lang="en-US" altLang="ja-JP" dirty="0">
                <a:latin typeface="Arial" panose="020B0604020202020204" pitchFamily="34" charset="0"/>
                <a:cs typeface="Arial" panose="020B0604020202020204" pitchFamily="34" charset="0"/>
              </a:rPr>
              <a:t>Please refer to page 3 )</a:t>
            </a:r>
          </a:p>
          <a:p>
            <a:endParaRPr kumimoji="1" lang="en-US" altLang="ja-JP" sz="800" dirty="0">
              <a:latin typeface="Arial" panose="020B0604020202020204" pitchFamily="34" charset="0"/>
              <a:cs typeface="Arial" panose="020B0604020202020204" pitchFamily="34" charset="0"/>
            </a:endParaRPr>
          </a:p>
          <a:p>
            <a:r>
              <a:rPr kumimoji="1" lang="en-US" altLang="ja-JP" dirty="0">
                <a:latin typeface="Arial" panose="020B0604020202020204" pitchFamily="34" charset="0"/>
                <a:cs typeface="Arial" panose="020B0604020202020204" pitchFamily="34" charset="0"/>
              </a:rPr>
              <a:t>   - Whether customers performed the following operations.</a:t>
            </a:r>
          </a:p>
          <a:p>
            <a:r>
              <a:rPr kumimoji="1" lang="en-US" altLang="ja-JP" dirty="0">
                <a:latin typeface="Arial" panose="020B0604020202020204" pitchFamily="34" charset="0"/>
                <a:cs typeface="Arial" panose="020B0604020202020204" pitchFamily="34" charset="0"/>
              </a:rPr>
              <a:t>     Uninstall the app / Restart the smartphone / Install the app again / Try login operation again</a:t>
            </a:r>
          </a:p>
          <a:p>
            <a:endParaRPr kumimoji="1" lang="en-US" altLang="ja-JP" sz="800" dirty="0">
              <a:latin typeface="Arial" panose="020B0604020202020204" pitchFamily="34" charset="0"/>
              <a:cs typeface="Arial" panose="020B0604020202020204" pitchFamily="34" charset="0"/>
            </a:endParaRPr>
          </a:p>
          <a:p>
            <a:r>
              <a:rPr kumimoji="1" lang="en-US" altLang="ja-JP" dirty="0">
                <a:latin typeface="Arial" panose="020B0604020202020204" pitchFamily="34" charset="0"/>
                <a:cs typeface="Arial" panose="020B0604020202020204" pitchFamily="34" charset="0"/>
              </a:rPr>
              <a:t>   - Details of the error message.</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487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E4FBB5D-03D8-4CE3-9925-294E2C08B245}"/>
              </a:ext>
            </a:extLst>
          </p:cNvPr>
          <p:cNvSpPr txBox="1"/>
          <p:nvPr/>
        </p:nvSpPr>
        <p:spPr>
          <a:xfrm>
            <a:off x="97277" y="36757"/>
            <a:ext cx="11050621" cy="646331"/>
          </a:xfrm>
          <a:prstGeom prst="rect">
            <a:avLst/>
          </a:prstGeom>
          <a:noFill/>
        </p:spPr>
        <p:txBody>
          <a:bodyPr wrap="square" rtlCol="0">
            <a:spAutoFit/>
          </a:bodyPr>
          <a:lstStyle/>
          <a:p>
            <a:r>
              <a:rPr kumimoji="1" lang="en-US" altLang="ja-JP" sz="3600" b="1" u="sng" dirty="0">
                <a:latin typeface="Arial" panose="020B0604020202020204" pitchFamily="34" charset="0"/>
                <a:cs typeface="Arial" panose="020B0604020202020204" pitchFamily="34" charset="0"/>
              </a:rPr>
              <a:t>How</a:t>
            </a:r>
            <a:r>
              <a:rPr kumimoji="1" lang="ja-JP" altLang="en-US" sz="3600" b="1" u="sng" dirty="0">
                <a:latin typeface="Arial" panose="020B0604020202020204" pitchFamily="34" charset="0"/>
                <a:cs typeface="Arial" panose="020B0604020202020204" pitchFamily="34" charset="0"/>
              </a:rPr>
              <a:t> </a:t>
            </a:r>
            <a:r>
              <a:rPr kumimoji="1" lang="en-US" altLang="ja-JP" sz="3600" b="1" u="sng" dirty="0">
                <a:latin typeface="Arial" panose="020B0604020202020204" pitchFamily="34" charset="0"/>
                <a:cs typeface="Arial" panose="020B0604020202020204" pitchFamily="34" charset="0"/>
              </a:rPr>
              <a:t>to</a:t>
            </a:r>
            <a:r>
              <a:rPr kumimoji="1" lang="ja-JP" altLang="en-US" sz="3600" b="1" u="sng" dirty="0">
                <a:latin typeface="Arial" panose="020B0604020202020204" pitchFamily="34" charset="0"/>
                <a:cs typeface="Arial" panose="020B0604020202020204" pitchFamily="34" charset="0"/>
              </a:rPr>
              <a:t> </a:t>
            </a:r>
            <a:r>
              <a:rPr kumimoji="1" lang="en-US" altLang="ja-JP" sz="3600" b="1" u="sng" dirty="0">
                <a:latin typeface="Arial" panose="020B0604020202020204" pitchFamily="34" charset="0"/>
                <a:cs typeface="Arial" panose="020B0604020202020204" pitchFamily="34" charset="0"/>
              </a:rPr>
              <a:t>retur</a:t>
            </a:r>
            <a:r>
              <a:rPr lang="en-US" altLang="ja-JP" sz="3600" b="1" u="sng" dirty="0">
                <a:latin typeface="Arial" panose="020B0604020202020204" pitchFamily="34" charset="0"/>
                <a:cs typeface="Arial" panose="020B0604020202020204" pitchFamily="34" charset="0"/>
              </a:rPr>
              <a:t>n</a:t>
            </a:r>
            <a:r>
              <a:rPr lang="ja-JP" altLang="en-US" sz="3600" b="1" u="sng" dirty="0">
                <a:latin typeface="Arial" panose="020B0604020202020204" pitchFamily="34" charset="0"/>
                <a:cs typeface="Arial" panose="020B0604020202020204" pitchFamily="34" charset="0"/>
              </a:rPr>
              <a:t> </a:t>
            </a:r>
            <a:r>
              <a:rPr lang="en-US" altLang="ja-JP" sz="3600" b="1" u="sng" dirty="0">
                <a:latin typeface="Arial" panose="020B0604020202020204" pitchFamily="34" charset="0"/>
                <a:cs typeface="Arial" panose="020B0604020202020204" pitchFamily="34" charset="0"/>
              </a:rPr>
              <a:t>to the initial settings</a:t>
            </a:r>
            <a:endParaRPr kumimoji="1" lang="ja-JP" altLang="en-US" sz="3600" b="1" u="sng" dirty="0">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FFC1A2A1-15E6-4AB2-A3A9-5A662AB5A799}"/>
              </a:ext>
            </a:extLst>
          </p:cNvPr>
          <p:cNvSpPr txBox="1"/>
          <p:nvPr/>
        </p:nvSpPr>
        <p:spPr>
          <a:xfrm>
            <a:off x="97277" y="727919"/>
            <a:ext cx="2957885" cy="400110"/>
          </a:xfrm>
          <a:prstGeom prst="rect">
            <a:avLst/>
          </a:prstGeom>
          <a:noFill/>
        </p:spPr>
        <p:txBody>
          <a:bodyPr wrap="square" rtlCol="0">
            <a:spAutoFit/>
          </a:bodyPr>
          <a:lstStyle/>
          <a:p>
            <a:r>
              <a:rPr kumimoji="1" lang="en-US" altLang="ja-JP" sz="2000" dirty="0">
                <a:latin typeface="Arial" panose="020B0604020202020204" pitchFamily="34" charset="0"/>
                <a:cs typeface="Arial" panose="020B0604020202020204" pitchFamily="34" charset="0"/>
              </a:rPr>
              <a:t>&lt;Application&gt;</a:t>
            </a:r>
            <a:endParaRPr kumimoji="1" lang="ja-JP" altLang="en-US" sz="2000" dirty="0">
              <a:latin typeface="Arial" panose="020B0604020202020204" pitchFamily="34" charset="0"/>
              <a:cs typeface="Arial" panose="020B0604020202020204" pitchFamily="34" charset="0"/>
            </a:endParaRPr>
          </a:p>
        </p:txBody>
      </p:sp>
      <p:grpSp>
        <p:nvGrpSpPr>
          <p:cNvPr id="33" name="グループ化 32">
            <a:extLst>
              <a:ext uri="{FF2B5EF4-FFF2-40B4-BE49-F238E27FC236}">
                <a16:creationId xmlns:a16="http://schemas.microsoft.com/office/drawing/2014/main" id="{852DB4C3-48D3-4625-A494-40765ED11EF0}"/>
              </a:ext>
            </a:extLst>
          </p:cNvPr>
          <p:cNvGrpSpPr/>
          <p:nvPr/>
        </p:nvGrpSpPr>
        <p:grpSpPr>
          <a:xfrm>
            <a:off x="9712718" y="1585828"/>
            <a:ext cx="2414621" cy="1836000"/>
            <a:chOff x="9527818" y="1654370"/>
            <a:chExt cx="2414621" cy="1836000"/>
          </a:xfrm>
        </p:grpSpPr>
        <p:pic>
          <p:nvPicPr>
            <p:cNvPr id="32" name="図 31">
              <a:extLst>
                <a:ext uri="{FF2B5EF4-FFF2-40B4-BE49-F238E27FC236}">
                  <a16:creationId xmlns:a16="http://schemas.microsoft.com/office/drawing/2014/main" id="{8C05528F-64CD-4621-81E4-17A5D044476A}"/>
                </a:ext>
              </a:extLst>
            </p:cNvPr>
            <p:cNvPicPr>
              <a:picLocks noChangeAspect="1"/>
            </p:cNvPicPr>
            <p:nvPr/>
          </p:nvPicPr>
          <p:blipFill>
            <a:blip r:embed="rId2"/>
            <a:stretch>
              <a:fillRect/>
            </a:stretch>
          </p:blipFill>
          <p:spPr>
            <a:xfrm>
              <a:off x="9527818" y="1654370"/>
              <a:ext cx="2414621" cy="1836000"/>
            </a:xfrm>
            <a:prstGeom prst="rect">
              <a:avLst/>
            </a:prstGeom>
          </p:spPr>
        </p:pic>
        <p:sp>
          <p:nvSpPr>
            <p:cNvPr id="29" name="楕円 28">
              <a:extLst>
                <a:ext uri="{FF2B5EF4-FFF2-40B4-BE49-F238E27FC236}">
                  <a16:creationId xmlns:a16="http://schemas.microsoft.com/office/drawing/2014/main" id="{DCDA8D80-AEB4-4633-B5C1-6665477152E3}"/>
                </a:ext>
              </a:extLst>
            </p:cNvPr>
            <p:cNvSpPr/>
            <p:nvPr/>
          </p:nvSpPr>
          <p:spPr>
            <a:xfrm>
              <a:off x="10819955" y="3100725"/>
              <a:ext cx="914400" cy="319044"/>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pic>
        <p:nvPicPr>
          <p:cNvPr id="34" name="図 33">
            <a:extLst>
              <a:ext uri="{FF2B5EF4-FFF2-40B4-BE49-F238E27FC236}">
                <a16:creationId xmlns:a16="http://schemas.microsoft.com/office/drawing/2014/main" id="{5DB0F2C7-7DFF-43A6-BEEE-6C9B8D0EABD5}"/>
              </a:ext>
            </a:extLst>
          </p:cNvPr>
          <p:cNvPicPr>
            <a:picLocks noChangeAspect="1"/>
          </p:cNvPicPr>
          <p:nvPr/>
        </p:nvPicPr>
        <p:blipFill>
          <a:blip r:embed="rId3"/>
          <a:stretch>
            <a:fillRect/>
          </a:stretch>
        </p:blipFill>
        <p:spPr>
          <a:xfrm>
            <a:off x="9679492" y="4466443"/>
            <a:ext cx="2457762" cy="1368000"/>
          </a:xfrm>
          <a:prstGeom prst="rect">
            <a:avLst/>
          </a:prstGeom>
        </p:spPr>
      </p:pic>
      <p:sp>
        <p:nvSpPr>
          <p:cNvPr id="36" name="テキスト ボックス 35">
            <a:extLst>
              <a:ext uri="{FF2B5EF4-FFF2-40B4-BE49-F238E27FC236}">
                <a16:creationId xmlns:a16="http://schemas.microsoft.com/office/drawing/2014/main" id="{DC107DA6-C850-4366-ADA8-C4AAC2625685}"/>
              </a:ext>
            </a:extLst>
          </p:cNvPr>
          <p:cNvSpPr txBox="1"/>
          <p:nvPr/>
        </p:nvSpPr>
        <p:spPr>
          <a:xfrm>
            <a:off x="-33262" y="6112499"/>
            <a:ext cx="2309084" cy="646331"/>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Tap </a:t>
            </a:r>
            <a:r>
              <a:rPr lang="ja-JP" altLang="en-US"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More”</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and</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then</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tap</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“About App”.</a:t>
            </a:r>
          </a:p>
        </p:txBody>
      </p:sp>
      <p:sp>
        <p:nvSpPr>
          <p:cNvPr id="37" name="テキスト ボックス 36">
            <a:extLst>
              <a:ext uri="{FF2B5EF4-FFF2-40B4-BE49-F238E27FC236}">
                <a16:creationId xmlns:a16="http://schemas.microsoft.com/office/drawing/2014/main" id="{A03D4200-D880-438A-AE10-F979AC6BFE7F}"/>
              </a:ext>
            </a:extLst>
          </p:cNvPr>
          <p:cNvSpPr txBox="1"/>
          <p:nvPr/>
        </p:nvSpPr>
        <p:spPr>
          <a:xfrm>
            <a:off x="2354478" y="6117038"/>
            <a:ext cx="2425314"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Tap “Privacy Notice”.</a:t>
            </a:r>
          </a:p>
        </p:txBody>
      </p:sp>
      <p:sp>
        <p:nvSpPr>
          <p:cNvPr id="38" name="テキスト ボックス 37">
            <a:extLst>
              <a:ext uri="{FF2B5EF4-FFF2-40B4-BE49-F238E27FC236}">
                <a16:creationId xmlns:a16="http://schemas.microsoft.com/office/drawing/2014/main" id="{A3C01481-E705-4716-831A-3DB76A3FCB47}"/>
              </a:ext>
            </a:extLst>
          </p:cNvPr>
          <p:cNvSpPr txBox="1"/>
          <p:nvPr/>
        </p:nvSpPr>
        <p:spPr>
          <a:xfrm>
            <a:off x="4743670" y="6117047"/>
            <a:ext cx="3140765" cy="646331"/>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Tap “Rescind </a:t>
            </a:r>
          </a:p>
          <a:p>
            <a:r>
              <a:rPr lang="en-US" altLang="ja-JP" dirty="0">
                <a:latin typeface="Arial" panose="020B0604020202020204" pitchFamily="34" charset="0"/>
                <a:cs typeface="Arial" panose="020B0604020202020204" pitchFamily="34" charset="0"/>
              </a:rPr>
              <a:t>Agreement</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(Stop Service)”.</a:t>
            </a:r>
          </a:p>
        </p:txBody>
      </p:sp>
      <p:sp>
        <p:nvSpPr>
          <p:cNvPr id="39" name="テキスト ボックス 38">
            <a:extLst>
              <a:ext uri="{FF2B5EF4-FFF2-40B4-BE49-F238E27FC236}">
                <a16:creationId xmlns:a16="http://schemas.microsoft.com/office/drawing/2014/main" id="{4894B99F-BE9F-47E2-8D72-3BDBFE04E541}"/>
              </a:ext>
            </a:extLst>
          </p:cNvPr>
          <p:cNvSpPr txBox="1"/>
          <p:nvPr/>
        </p:nvSpPr>
        <p:spPr>
          <a:xfrm>
            <a:off x="7154036" y="6111108"/>
            <a:ext cx="2875286"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Tap “Terminate</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Service”.</a:t>
            </a:r>
          </a:p>
        </p:txBody>
      </p:sp>
      <p:sp>
        <p:nvSpPr>
          <p:cNvPr id="44" name="矢印: 右 43">
            <a:extLst>
              <a:ext uri="{FF2B5EF4-FFF2-40B4-BE49-F238E27FC236}">
                <a16:creationId xmlns:a16="http://schemas.microsoft.com/office/drawing/2014/main" id="{CA3868F6-4397-478F-A550-C7191B986C1E}"/>
              </a:ext>
            </a:extLst>
          </p:cNvPr>
          <p:cNvSpPr/>
          <p:nvPr/>
        </p:nvSpPr>
        <p:spPr>
          <a:xfrm rot="5400000">
            <a:off x="10842697" y="3772652"/>
            <a:ext cx="324315" cy="769441"/>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C000"/>
                </a:solidFill>
              </a:ln>
              <a:solidFill>
                <a:srgbClr val="FFC000"/>
              </a:solidFill>
            </a:endParaRPr>
          </a:p>
        </p:txBody>
      </p:sp>
      <p:sp>
        <p:nvSpPr>
          <p:cNvPr id="3" name="テキスト ボックス 2">
            <a:extLst>
              <a:ext uri="{FF2B5EF4-FFF2-40B4-BE49-F238E27FC236}">
                <a16:creationId xmlns:a16="http://schemas.microsoft.com/office/drawing/2014/main" id="{FA7844BE-1D8C-4EE6-A0BE-0E894AAED772}"/>
              </a:ext>
            </a:extLst>
          </p:cNvPr>
          <p:cNvSpPr txBox="1"/>
          <p:nvPr/>
        </p:nvSpPr>
        <p:spPr>
          <a:xfrm>
            <a:off x="4867002" y="774085"/>
            <a:ext cx="6982625" cy="646331"/>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※If you do the initial setting operations</a:t>
            </a:r>
            <a:r>
              <a:rPr lang="en-US" altLang="ja-JP" dirty="0">
                <a:latin typeface="Arial" panose="020B0604020202020204" pitchFamily="34" charset="0"/>
                <a:cs typeface="Arial" panose="020B0604020202020204" pitchFamily="34" charset="0"/>
              </a:rPr>
              <a:t>, the data on the app server (activity data, lifelog data, profile, etc.) will all be deleted.</a:t>
            </a:r>
            <a:endParaRPr kumimoji="1" lang="en-US" altLang="ja-JP" dirty="0">
              <a:latin typeface="Arial" panose="020B0604020202020204" pitchFamily="34" charset="0"/>
              <a:cs typeface="Arial" panose="020B0604020202020204" pitchFamily="34" charset="0"/>
            </a:endParaRPr>
          </a:p>
        </p:txBody>
      </p:sp>
      <p:sp>
        <p:nvSpPr>
          <p:cNvPr id="45" name="テキスト ボックス 44">
            <a:extLst>
              <a:ext uri="{FF2B5EF4-FFF2-40B4-BE49-F238E27FC236}">
                <a16:creationId xmlns:a16="http://schemas.microsoft.com/office/drawing/2014/main" id="{2E37B778-82AC-4C3A-BEDD-42417F6A87B1}"/>
              </a:ext>
            </a:extLst>
          </p:cNvPr>
          <p:cNvSpPr txBox="1"/>
          <p:nvPr/>
        </p:nvSpPr>
        <p:spPr>
          <a:xfrm>
            <a:off x="10029322" y="3414579"/>
            <a:ext cx="1820305"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Tap “Proceed”.</a:t>
            </a:r>
          </a:p>
        </p:txBody>
      </p:sp>
      <p:grpSp>
        <p:nvGrpSpPr>
          <p:cNvPr id="46" name="グループ化 45">
            <a:extLst>
              <a:ext uri="{FF2B5EF4-FFF2-40B4-BE49-F238E27FC236}">
                <a16:creationId xmlns:a16="http://schemas.microsoft.com/office/drawing/2014/main" id="{5955D661-97AC-478A-B796-BFF0AE47E327}"/>
              </a:ext>
            </a:extLst>
          </p:cNvPr>
          <p:cNvGrpSpPr>
            <a:grpSpLocks noChangeAspect="1"/>
          </p:cNvGrpSpPr>
          <p:nvPr/>
        </p:nvGrpSpPr>
        <p:grpSpPr>
          <a:xfrm>
            <a:off x="23281" y="1613149"/>
            <a:ext cx="2195999" cy="4392000"/>
            <a:chOff x="2823386" y="1620403"/>
            <a:chExt cx="2303997" cy="4608000"/>
          </a:xfrm>
        </p:grpSpPr>
        <p:grpSp>
          <p:nvGrpSpPr>
            <p:cNvPr id="47" name="グループ化 46">
              <a:extLst>
                <a:ext uri="{FF2B5EF4-FFF2-40B4-BE49-F238E27FC236}">
                  <a16:creationId xmlns:a16="http://schemas.microsoft.com/office/drawing/2014/main" id="{199E4382-9EA4-4D3F-86CA-15EBD0EC4291}"/>
                </a:ext>
              </a:extLst>
            </p:cNvPr>
            <p:cNvGrpSpPr>
              <a:grpSpLocks noChangeAspect="1"/>
            </p:cNvGrpSpPr>
            <p:nvPr/>
          </p:nvGrpSpPr>
          <p:grpSpPr>
            <a:xfrm>
              <a:off x="2823386" y="1620403"/>
              <a:ext cx="2303997" cy="4608000"/>
              <a:chOff x="257646" y="782001"/>
              <a:chExt cx="3429000" cy="6858000"/>
            </a:xfrm>
          </p:grpSpPr>
          <p:pic>
            <p:nvPicPr>
              <p:cNvPr id="49" name="図 48" descr="携帯電話の画面のスクリーンショット&#10;&#10;自動的に生成された説明">
                <a:extLst>
                  <a:ext uri="{FF2B5EF4-FFF2-40B4-BE49-F238E27FC236}">
                    <a16:creationId xmlns:a16="http://schemas.microsoft.com/office/drawing/2014/main" id="{8AA7D7CF-852F-4732-8224-FFE707756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646" y="782001"/>
                <a:ext cx="3429000" cy="6858000"/>
              </a:xfrm>
              <a:prstGeom prst="rect">
                <a:avLst/>
              </a:prstGeom>
            </p:spPr>
          </p:pic>
          <p:sp>
            <p:nvSpPr>
              <p:cNvPr id="50" name="楕円 49">
                <a:extLst>
                  <a:ext uri="{FF2B5EF4-FFF2-40B4-BE49-F238E27FC236}">
                    <a16:creationId xmlns:a16="http://schemas.microsoft.com/office/drawing/2014/main" id="{565FC580-0846-45F5-888C-F467413CC49D}"/>
                  </a:ext>
                </a:extLst>
              </p:cNvPr>
              <p:cNvSpPr/>
              <p:nvPr/>
            </p:nvSpPr>
            <p:spPr>
              <a:xfrm>
                <a:off x="302941" y="5667327"/>
                <a:ext cx="1150419" cy="406401"/>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48" name="楕円 47">
              <a:extLst>
                <a:ext uri="{FF2B5EF4-FFF2-40B4-BE49-F238E27FC236}">
                  <a16:creationId xmlns:a16="http://schemas.microsoft.com/office/drawing/2014/main" id="{1D50EEAC-C374-4B1B-B7C0-9A126AAA516E}"/>
                </a:ext>
              </a:extLst>
            </p:cNvPr>
            <p:cNvSpPr/>
            <p:nvPr/>
          </p:nvSpPr>
          <p:spPr>
            <a:xfrm>
              <a:off x="4498518" y="5571164"/>
              <a:ext cx="509452" cy="485087"/>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grpSp>
      <p:grpSp>
        <p:nvGrpSpPr>
          <p:cNvPr id="51" name="グループ化 50">
            <a:extLst>
              <a:ext uri="{FF2B5EF4-FFF2-40B4-BE49-F238E27FC236}">
                <a16:creationId xmlns:a16="http://schemas.microsoft.com/office/drawing/2014/main" id="{A71626DD-5071-444E-8B37-D75919659428}"/>
              </a:ext>
            </a:extLst>
          </p:cNvPr>
          <p:cNvGrpSpPr>
            <a:grpSpLocks noChangeAspect="1"/>
          </p:cNvGrpSpPr>
          <p:nvPr/>
        </p:nvGrpSpPr>
        <p:grpSpPr>
          <a:xfrm>
            <a:off x="2469135" y="1619814"/>
            <a:ext cx="2196000" cy="4392000"/>
            <a:chOff x="75600" y="838800"/>
            <a:chExt cx="2988000" cy="5976000"/>
          </a:xfrm>
        </p:grpSpPr>
        <p:pic>
          <p:nvPicPr>
            <p:cNvPr id="52" name="図 51" descr="携帯電話の画面のスクリーンショット&#10;&#10;自動的に生成された説明">
              <a:extLst>
                <a:ext uri="{FF2B5EF4-FFF2-40B4-BE49-F238E27FC236}">
                  <a16:creationId xmlns:a16="http://schemas.microsoft.com/office/drawing/2014/main" id="{E31A96E4-70B3-4514-B3D6-B4A6523245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00" y="838800"/>
              <a:ext cx="2988000" cy="5976000"/>
            </a:xfrm>
            <a:prstGeom prst="rect">
              <a:avLst/>
            </a:prstGeom>
          </p:spPr>
        </p:pic>
        <p:sp>
          <p:nvSpPr>
            <p:cNvPr id="53" name="楕円 52">
              <a:extLst>
                <a:ext uri="{FF2B5EF4-FFF2-40B4-BE49-F238E27FC236}">
                  <a16:creationId xmlns:a16="http://schemas.microsoft.com/office/drawing/2014/main" id="{3D3DC6BE-6EA2-484F-8285-AADB049AB800}"/>
                </a:ext>
              </a:extLst>
            </p:cNvPr>
            <p:cNvSpPr/>
            <p:nvPr/>
          </p:nvSpPr>
          <p:spPr>
            <a:xfrm>
              <a:off x="75600" y="3971636"/>
              <a:ext cx="1180545" cy="4064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4" name="グループ化 53">
            <a:extLst>
              <a:ext uri="{FF2B5EF4-FFF2-40B4-BE49-F238E27FC236}">
                <a16:creationId xmlns:a16="http://schemas.microsoft.com/office/drawing/2014/main" id="{925056FB-02B0-426F-BDAF-B4B279749F35}"/>
              </a:ext>
            </a:extLst>
          </p:cNvPr>
          <p:cNvGrpSpPr>
            <a:grpSpLocks noChangeAspect="1"/>
          </p:cNvGrpSpPr>
          <p:nvPr/>
        </p:nvGrpSpPr>
        <p:grpSpPr>
          <a:xfrm>
            <a:off x="4871018" y="1603926"/>
            <a:ext cx="2234296" cy="4392000"/>
            <a:chOff x="9076289" y="846000"/>
            <a:chExt cx="3040111" cy="5976000"/>
          </a:xfrm>
        </p:grpSpPr>
        <p:pic>
          <p:nvPicPr>
            <p:cNvPr id="55" name="図 54" descr="コンピューターのスクリーンショット&#10;&#10;自動的に生成された説明">
              <a:extLst>
                <a:ext uri="{FF2B5EF4-FFF2-40B4-BE49-F238E27FC236}">
                  <a16:creationId xmlns:a16="http://schemas.microsoft.com/office/drawing/2014/main" id="{C4301471-7D07-4817-AC3C-AF1977AB92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8400" y="846000"/>
              <a:ext cx="2988000" cy="5976000"/>
            </a:xfrm>
            <a:prstGeom prst="rect">
              <a:avLst/>
            </a:prstGeom>
          </p:spPr>
        </p:pic>
        <p:sp>
          <p:nvSpPr>
            <p:cNvPr id="56" name="楕円 55">
              <a:extLst>
                <a:ext uri="{FF2B5EF4-FFF2-40B4-BE49-F238E27FC236}">
                  <a16:creationId xmlns:a16="http://schemas.microsoft.com/office/drawing/2014/main" id="{7EEBA35B-1C47-4A87-9FB8-16EDBAE9B74B}"/>
                </a:ext>
              </a:extLst>
            </p:cNvPr>
            <p:cNvSpPr/>
            <p:nvPr/>
          </p:nvSpPr>
          <p:spPr>
            <a:xfrm>
              <a:off x="9076289" y="3716704"/>
              <a:ext cx="2176909" cy="434109"/>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57" name="グループ化 56">
            <a:extLst>
              <a:ext uri="{FF2B5EF4-FFF2-40B4-BE49-F238E27FC236}">
                <a16:creationId xmlns:a16="http://schemas.microsoft.com/office/drawing/2014/main" id="{E25A0944-B0FA-4358-BA82-976C4C3054AF}"/>
              </a:ext>
            </a:extLst>
          </p:cNvPr>
          <p:cNvGrpSpPr/>
          <p:nvPr/>
        </p:nvGrpSpPr>
        <p:grpSpPr>
          <a:xfrm>
            <a:off x="7290811" y="1597987"/>
            <a:ext cx="2215784" cy="4392000"/>
            <a:chOff x="6790391" y="1596548"/>
            <a:chExt cx="2215784" cy="4392000"/>
          </a:xfrm>
        </p:grpSpPr>
        <p:pic>
          <p:nvPicPr>
            <p:cNvPr id="58" name="図 57">
              <a:extLst>
                <a:ext uri="{FF2B5EF4-FFF2-40B4-BE49-F238E27FC236}">
                  <a16:creationId xmlns:a16="http://schemas.microsoft.com/office/drawing/2014/main" id="{9FE61FA5-EDE9-483D-B27B-AD197281281D}"/>
                </a:ext>
              </a:extLst>
            </p:cNvPr>
            <p:cNvPicPr>
              <a:picLocks noChangeAspect="1"/>
            </p:cNvPicPr>
            <p:nvPr/>
          </p:nvPicPr>
          <p:blipFill>
            <a:blip r:embed="rId7"/>
            <a:stretch>
              <a:fillRect/>
            </a:stretch>
          </p:blipFill>
          <p:spPr>
            <a:xfrm>
              <a:off x="6790391" y="1596548"/>
              <a:ext cx="2215784" cy="4392000"/>
            </a:xfrm>
            <a:prstGeom prst="rect">
              <a:avLst/>
            </a:prstGeom>
          </p:spPr>
        </p:pic>
        <p:sp>
          <p:nvSpPr>
            <p:cNvPr id="59" name="楕円 58">
              <a:extLst>
                <a:ext uri="{FF2B5EF4-FFF2-40B4-BE49-F238E27FC236}">
                  <a16:creationId xmlns:a16="http://schemas.microsoft.com/office/drawing/2014/main" id="{6A05338E-BF10-4251-8C3D-5F2E262C93EC}"/>
                </a:ext>
              </a:extLst>
            </p:cNvPr>
            <p:cNvSpPr/>
            <p:nvPr/>
          </p:nvSpPr>
          <p:spPr>
            <a:xfrm>
              <a:off x="7115362" y="5332608"/>
              <a:ext cx="1599895" cy="319044"/>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60" name="矢印: 右 59">
            <a:extLst>
              <a:ext uri="{FF2B5EF4-FFF2-40B4-BE49-F238E27FC236}">
                <a16:creationId xmlns:a16="http://schemas.microsoft.com/office/drawing/2014/main" id="{64CC7ABE-3CE9-4870-BB95-9611AE34121A}"/>
              </a:ext>
            </a:extLst>
          </p:cNvPr>
          <p:cNvSpPr/>
          <p:nvPr/>
        </p:nvSpPr>
        <p:spPr>
          <a:xfrm>
            <a:off x="2142868" y="3275088"/>
            <a:ext cx="324315" cy="769441"/>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C000"/>
                </a:solidFill>
              </a:ln>
              <a:solidFill>
                <a:srgbClr val="FFC000"/>
              </a:solidFill>
            </a:endParaRPr>
          </a:p>
        </p:txBody>
      </p:sp>
      <p:sp>
        <p:nvSpPr>
          <p:cNvPr id="61" name="矢印: 右 60">
            <a:extLst>
              <a:ext uri="{FF2B5EF4-FFF2-40B4-BE49-F238E27FC236}">
                <a16:creationId xmlns:a16="http://schemas.microsoft.com/office/drawing/2014/main" id="{B8181E48-1B91-4551-97A5-7ABDF2168682}"/>
              </a:ext>
            </a:extLst>
          </p:cNvPr>
          <p:cNvSpPr/>
          <p:nvPr/>
        </p:nvSpPr>
        <p:spPr>
          <a:xfrm>
            <a:off x="4581513" y="3275088"/>
            <a:ext cx="324315" cy="769441"/>
          </a:xfrm>
          <a:prstGeom prst="rightArrow">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C000"/>
                </a:solidFill>
              </a:ln>
              <a:solidFill>
                <a:srgbClr val="FFC000"/>
              </a:solidFill>
            </a:endParaRPr>
          </a:p>
        </p:txBody>
      </p:sp>
      <p:sp>
        <p:nvSpPr>
          <p:cNvPr id="62" name="矢印: 右 61">
            <a:extLst>
              <a:ext uri="{FF2B5EF4-FFF2-40B4-BE49-F238E27FC236}">
                <a16:creationId xmlns:a16="http://schemas.microsoft.com/office/drawing/2014/main" id="{E4071AE5-D362-42C5-9088-EBD7B0C30331}"/>
              </a:ext>
            </a:extLst>
          </p:cNvPr>
          <p:cNvSpPr/>
          <p:nvPr/>
        </p:nvSpPr>
        <p:spPr>
          <a:xfrm>
            <a:off x="7039586" y="3275088"/>
            <a:ext cx="324315" cy="769441"/>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C000"/>
                </a:solidFill>
              </a:ln>
              <a:solidFill>
                <a:srgbClr val="FFC000"/>
              </a:solidFill>
            </a:endParaRPr>
          </a:p>
        </p:txBody>
      </p:sp>
      <p:sp>
        <p:nvSpPr>
          <p:cNvPr id="43" name="矢印: 右 42">
            <a:extLst>
              <a:ext uri="{FF2B5EF4-FFF2-40B4-BE49-F238E27FC236}">
                <a16:creationId xmlns:a16="http://schemas.microsoft.com/office/drawing/2014/main" id="{A21C2C60-E137-44A0-8668-0C5DE7C7F0B7}"/>
              </a:ext>
            </a:extLst>
          </p:cNvPr>
          <p:cNvSpPr/>
          <p:nvPr/>
        </p:nvSpPr>
        <p:spPr>
          <a:xfrm>
            <a:off x="9447806" y="2015116"/>
            <a:ext cx="324315" cy="769441"/>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C000"/>
                </a:solidFill>
              </a:ln>
              <a:solidFill>
                <a:srgbClr val="FFC000"/>
              </a:solidFill>
            </a:endParaRPr>
          </a:p>
        </p:txBody>
      </p:sp>
      <p:sp>
        <p:nvSpPr>
          <p:cNvPr id="4" name="四角形: 角を丸くする 3">
            <a:extLst>
              <a:ext uri="{FF2B5EF4-FFF2-40B4-BE49-F238E27FC236}">
                <a16:creationId xmlns:a16="http://schemas.microsoft.com/office/drawing/2014/main" id="{8B526F50-5903-4193-9562-6837545E88F8}"/>
              </a:ext>
            </a:extLst>
          </p:cNvPr>
          <p:cNvSpPr/>
          <p:nvPr/>
        </p:nvSpPr>
        <p:spPr>
          <a:xfrm>
            <a:off x="4779792" y="727919"/>
            <a:ext cx="7139463" cy="710996"/>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4C92FD22-3A3B-48E9-A114-47927599DF61}"/>
              </a:ext>
            </a:extLst>
          </p:cNvPr>
          <p:cNvSpPr txBox="1"/>
          <p:nvPr/>
        </p:nvSpPr>
        <p:spPr>
          <a:xfrm>
            <a:off x="11894927" y="-18742"/>
            <a:ext cx="459921" cy="400110"/>
          </a:xfrm>
          <a:prstGeom prst="rect">
            <a:avLst/>
          </a:prstGeom>
          <a:noFill/>
        </p:spPr>
        <p:txBody>
          <a:bodyPr wrap="square" rtlCol="0">
            <a:spAutoFit/>
          </a:bodyPr>
          <a:lstStyle/>
          <a:p>
            <a:r>
              <a:rPr kumimoji="1" lang="en-US" altLang="ja-JP" sz="2000" dirty="0"/>
              <a:t>6</a:t>
            </a:r>
            <a:endParaRPr kumimoji="1" lang="ja-JP" altLang="en-US" sz="2000" dirty="0"/>
          </a:p>
        </p:txBody>
      </p:sp>
      <p:sp>
        <p:nvSpPr>
          <p:cNvPr id="6" name="テキスト ボックス 5">
            <a:extLst>
              <a:ext uri="{FF2B5EF4-FFF2-40B4-BE49-F238E27FC236}">
                <a16:creationId xmlns:a16="http://schemas.microsoft.com/office/drawing/2014/main" id="{C1FCFC9C-730F-4BCE-9537-56691B29F5CD}"/>
              </a:ext>
            </a:extLst>
          </p:cNvPr>
          <p:cNvSpPr txBox="1"/>
          <p:nvPr/>
        </p:nvSpPr>
        <p:spPr>
          <a:xfrm>
            <a:off x="1355596" y="5149381"/>
            <a:ext cx="631229" cy="369332"/>
          </a:xfrm>
          <a:prstGeom prst="rect">
            <a:avLst/>
          </a:prstGeom>
          <a:noFill/>
        </p:spPr>
        <p:txBody>
          <a:bodyPr wrap="square" rtlCol="0">
            <a:spAutoFit/>
          </a:bodyPr>
          <a:lstStyle/>
          <a:p>
            <a:r>
              <a:rPr kumimoji="1" lang="ja-JP" altLang="en-US" b="1" dirty="0">
                <a:solidFill>
                  <a:srgbClr val="FFC000"/>
                </a:solidFill>
              </a:rPr>
              <a:t>①</a:t>
            </a:r>
          </a:p>
        </p:txBody>
      </p:sp>
      <p:sp>
        <p:nvSpPr>
          <p:cNvPr id="40" name="テキスト ボックス 39">
            <a:extLst>
              <a:ext uri="{FF2B5EF4-FFF2-40B4-BE49-F238E27FC236}">
                <a16:creationId xmlns:a16="http://schemas.microsoft.com/office/drawing/2014/main" id="{47133F1F-823F-4C58-8E83-B6D1447473F4}"/>
              </a:ext>
            </a:extLst>
          </p:cNvPr>
          <p:cNvSpPr txBox="1"/>
          <p:nvPr/>
        </p:nvSpPr>
        <p:spPr>
          <a:xfrm>
            <a:off x="-71355" y="4449793"/>
            <a:ext cx="631229" cy="646331"/>
          </a:xfrm>
          <a:prstGeom prst="rect">
            <a:avLst/>
          </a:prstGeom>
          <a:noFill/>
        </p:spPr>
        <p:txBody>
          <a:bodyPr wrap="square" rtlCol="0">
            <a:spAutoFit/>
          </a:bodyPr>
          <a:lstStyle/>
          <a:p>
            <a:r>
              <a:rPr kumimoji="1" lang="ja-JP" altLang="en-US" b="1" dirty="0">
                <a:solidFill>
                  <a:srgbClr val="FFC000"/>
                </a:solidFill>
              </a:rPr>
              <a:t>②①</a:t>
            </a:r>
          </a:p>
        </p:txBody>
      </p:sp>
    </p:spTree>
    <p:extLst>
      <p:ext uri="{BB962C8B-B14F-4D97-AF65-F5344CB8AC3E}">
        <p14:creationId xmlns:p14="http://schemas.microsoft.com/office/powerpoint/2010/main" val="217328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E4FBB5D-03D8-4CE3-9925-294E2C08B245}"/>
              </a:ext>
            </a:extLst>
          </p:cNvPr>
          <p:cNvSpPr txBox="1"/>
          <p:nvPr/>
        </p:nvSpPr>
        <p:spPr>
          <a:xfrm>
            <a:off x="97277" y="36757"/>
            <a:ext cx="11050621" cy="646331"/>
          </a:xfrm>
          <a:prstGeom prst="rect">
            <a:avLst/>
          </a:prstGeom>
          <a:noFill/>
        </p:spPr>
        <p:txBody>
          <a:bodyPr wrap="square" rtlCol="0">
            <a:spAutoFit/>
          </a:bodyPr>
          <a:lstStyle/>
          <a:p>
            <a:r>
              <a:rPr kumimoji="1" lang="en-US" altLang="ja-JP" sz="3600" b="1" u="sng" dirty="0">
                <a:latin typeface="Arial" panose="020B0604020202020204" pitchFamily="34" charset="0"/>
                <a:cs typeface="Arial" panose="020B0604020202020204" pitchFamily="34" charset="0"/>
              </a:rPr>
              <a:t>How</a:t>
            </a:r>
            <a:r>
              <a:rPr kumimoji="1" lang="ja-JP" altLang="en-US" sz="3600" b="1" u="sng" dirty="0">
                <a:latin typeface="Arial" panose="020B0604020202020204" pitchFamily="34" charset="0"/>
                <a:cs typeface="Arial" panose="020B0604020202020204" pitchFamily="34" charset="0"/>
              </a:rPr>
              <a:t> </a:t>
            </a:r>
            <a:r>
              <a:rPr kumimoji="1" lang="en-US" altLang="ja-JP" sz="3600" b="1" u="sng" dirty="0">
                <a:latin typeface="Arial" panose="020B0604020202020204" pitchFamily="34" charset="0"/>
                <a:cs typeface="Arial" panose="020B0604020202020204" pitchFamily="34" charset="0"/>
              </a:rPr>
              <a:t>to</a:t>
            </a:r>
            <a:r>
              <a:rPr kumimoji="1" lang="ja-JP" altLang="en-US" sz="3600" b="1" u="sng" dirty="0">
                <a:latin typeface="Arial" panose="020B0604020202020204" pitchFamily="34" charset="0"/>
                <a:cs typeface="Arial" panose="020B0604020202020204" pitchFamily="34" charset="0"/>
              </a:rPr>
              <a:t> </a:t>
            </a:r>
            <a:r>
              <a:rPr kumimoji="1" lang="en-US" altLang="ja-JP" sz="3600" b="1" u="sng" dirty="0">
                <a:latin typeface="Arial" panose="020B0604020202020204" pitchFamily="34" charset="0"/>
                <a:cs typeface="Arial" panose="020B0604020202020204" pitchFamily="34" charset="0"/>
              </a:rPr>
              <a:t>retur</a:t>
            </a:r>
            <a:r>
              <a:rPr lang="en-US" altLang="ja-JP" sz="3600" b="1" u="sng" dirty="0">
                <a:latin typeface="Arial" panose="020B0604020202020204" pitchFamily="34" charset="0"/>
                <a:cs typeface="Arial" panose="020B0604020202020204" pitchFamily="34" charset="0"/>
              </a:rPr>
              <a:t>n</a:t>
            </a:r>
            <a:r>
              <a:rPr lang="ja-JP" altLang="en-US" sz="3600" b="1" u="sng" dirty="0">
                <a:latin typeface="Arial" panose="020B0604020202020204" pitchFamily="34" charset="0"/>
                <a:cs typeface="Arial" panose="020B0604020202020204" pitchFamily="34" charset="0"/>
              </a:rPr>
              <a:t> </a:t>
            </a:r>
            <a:r>
              <a:rPr lang="en-US" altLang="ja-JP" sz="3600" b="1" u="sng" dirty="0">
                <a:latin typeface="Arial" panose="020B0604020202020204" pitchFamily="34" charset="0"/>
                <a:cs typeface="Arial" panose="020B0604020202020204" pitchFamily="34" charset="0"/>
              </a:rPr>
              <a:t>to the initial settings </a:t>
            </a:r>
            <a:endParaRPr kumimoji="1" lang="ja-JP" altLang="en-US" sz="3600" b="1" u="sng" dirty="0">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FFC1A2A1-15E6-4AB2-A3A9-5A662AB5A799}"/>
              </a:ext>
            </a:extLst>
          </p:cNvPr>
          <p:cNvSpPr txBox="1"/>
          <p:nvPr/>
        </p:nvSpPr>
        <p:spPr>
          <a:xfrm>
            <a:off x="97277" y="727919"/>
            <a:ext cx="1511087" cy="400110"/>
          </a:xfrm>
          <a:prstGeom prst="rect">
            <a:avLst/>
          </a:prstGeom>
          <a:noFill/>
        </p:spPr>
        <p:txBody>
          <a:bodyPr wrap="square" rtlCol="0">
            <a:spAutoFit/>
          </a:bodyPr>
          <a:lstStyle/>
          <a:p>
            <a:r>
              <a:rPr kumimoji="1" lang="en-US" altLang="ja-JP" sz="2000" dirty="0">
                <a:latin typeface="Arial" panose="020B0604020202020204" pitchFamily="34" charset="0"/>
                <a:cs typeface="Arial" panose="020B0604020202020204" pitchFamily="34" charset="0"/>
              </a:rPr>
              <a:t>&lt;</a:t>
            </a:r>
            <a:r>
              <a:rPr lang="en-US" altLang="ja-JP" sz="2000" dirty="0">
                <a:latin typeface="Arial" panose="020B0604020202020204" pitchFamily="34" charset="0"/>
                <a:cs typeface="Arial" panose="020B0604020202020204" pitchFamily="34" charset="0"/>
              </a:rPr>
              <a:t> Watch </a:t>
            </a:r>
            <a:r>
              <a:rPr kumimoji="1" lang="en-US" altLang="ja-JP" sz="2000" dirty="0">
                <a:latin typeface="Arial" panose="020B0604020202020204" pitchFamily="34" charset="0"/>
                <a:cs typeface="Arial" panose="020B0604020202020204" pitchFamily="34" charset="0"/>
              </a:rPr>
              <a:t>&gt; </a:t>
            </a:r>
            <a:endParaRPr kumimoji="1" lang="ja-JP" altLang="en-US" dirty="0">
              <a:latin typeface="Arial" panose="020B0604020202020204" pitchFamily="34" charset="0"/>
              <a:cs typeface="Arial" panose="020B0604020202020204" pitchFamily="34" charset="0"/>
            </a:endParaRPr>
          </a:p>
        </p:txBody>
      </p:sp>
      <p:grpSp>
        <p:nvGrpSpPr>
          <p:cNvPr id="26" name="グループ化 25">
            <a:extLst>
              <a:ext uri="{FF2B5EF4-FFF2-40B4-BE49-F238E27FC236}">
                <a16:creationId xmlns:a16="http://schemas.microsoft.com/office/drawing/2014/main" id="{4A45CCC3-1D27-411E-9F68-E2161D84F7AC}"/>
              </a:ext>
            </a:extLst>
          </p:cNvPr>
          <p:cNvGrpSpPr/>
          <p:nvPr/>
        </p:nvGrpSpPr>
        <p:grpSpPr>
          <a:xfrm>
            <a:off x="59867" y="1418089"/>
            <a:ext cx="2745340" cy="2520000"/>
            <a:chOff x="37217" y="1374522"/>
            <a:chExt cx="2745340" cy="2520000"/>
          </a:xfrm>
        </p:grpSpPr>
        <p:pic>
          <p:nvPicPr>
            <p:cNvPr id="25" name="図 24">
              <a:extLst>
                <a:ext uri="{FF2B5EF4-FFF2-40B4-BE49-F238E27FC236}">
                  <a16:creationId xmlns:a16="http://schemas.microsoft.com/office/drawing/2014/main" id="{25407CEE-A017-4489-BBAF-1F79245E21B4}"/>
                </a:ext>
              </a:extLst>
            </p:cNvPr>
            <p:cNvPicPr>
              <a:picLocks noChangeAspect="1"/>
            </p:cNvPicPr>
            <p:nvPr/>
          </p:nvPicPr>
          <p:blipFill>
            <a:blip r:embed="rId2"/>
            <a:stretch>
              <a:fillRect/>
            </a:stretch>
          </p:blipFill>
          <p:spPr>
            <a:xfrm>
              <a:off x="60056" y="1374522"/>
              <a:ext cx="2722501" cy="2520000"/>
            </a:xfrm>
            <a:prstGeom prst="rect">
              <a:avLst/>
            </a:prstGeom>
          </p:spPr>
        </p:pic>
        <p:sp>
          <p:nvSpPr>
            <p:cNvPr id="22" name="楕円 21">
              <a:extLst>
                <a:ext uri="{FF2B5EF4-FFF2-40B4-BE49-F238E27FC236}">
                  <a16:creationId xmlns:a16="http://schemas.microsoft.com/office/drawing/2014/main" id="{5592368A-6933-4FB4-80FF-0D38AAEC8BC0}"/>
                </a:ext>
              </a:extLst>
            </p:cNvPr>
            <p:cNvSpPr/>
            <p:nvPr/>
          </p:nvSpPr>
          <p:spPr>
            <a:xfrm>
              <a:off x="37217" y="1477834"/>
              <a:ext cx="774945" cy="711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sp>
        <p:nvSpPr>
          <p:cNvPr id="23" name="テキスト ボックス 22">
            <a:extLst>
              <a:ext uri="{FF2B5EF4-FFF2-40B4-BE49-F238E27FC236}">
                <a16:creationId xmlns:a16="http://schemas.microsoft.com/office/drawing/2014/main" id="{2F9C2D35-37B0-4172-871B-CDC51B523A14}"/>
              </a:ext>
            </a:extLst>
          </p:cNvPr>
          <p:cNvSpPr txBox="1"/>
          <p:nvPr/>
        </p:nvSpPr>
        <p:spPr>
          <a:xfrm>
            <a:off x="162129" y="3982165"/>
            <a:ext cx="2596773" cy="923330"/>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Hold down the upper left button for at least 2 seconds.</a:t>
            </a:r>
          </a:p>
        </p:txBody>
      </p:sp>
      <p:sp>
        <p:nvSpPr>
          <p:cNvPr id="24" name="テキスト ボックス 23">
            <a:extLst>
              <a:ext uri="{FF2B5EF4-FFF2-40B4-BE49-F238E27FC236}">
                <a16:creationId xmlns:a16="http://schemas.microsoft.com/office/drawing/2014/main" id="{8B73C2FE-C6DE-456F-9CEE-1DF777BE771C}"/>
              </a:ext>
            </a:extLst>
          </p:cNvPr>
          <p:cNvSpPr txBox="1"/>
          <p:nvPr/>
        </p:nvSpPr>
        <p:spPr>
          <a:xfrm>
            <a:off x="3192189" y="3989563"/>
            <a:ext cx="2871756" cy="1754326"/>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Press the upper or lower left button to change the setting item and select “RESET ALL SETTINGS”.</a:t>
            </a:r>
          </a:p>
          <a:p>
            <a:r>
              <a:rPr lang="en-US" altLang="ja-JP" dirty="0">
                <a:latin typeface="Arial" panose="020B0604020202020204" pitchFamily="34" charset="0"/>
                <a:cs typeface="Arial" panose="020B0604020202020204" pitchFamily="34" charset="0"/>
              </a:rPr>
              <a:t>Press the middle button on the left. (RUN button)</a:t>
            </a:r>
          </a:p>
        </p:txBody>
      </p:sp>
      <p:grpSp>
        <p:nvGrpSpPr>
          <p:cNvPr id="13" name="グループ化 12">
            <a:extLst>
              <a:ext uri="{FF2B5EF4-FFF2-40B4-BE49-F238E27FC236}">
                <a16:creationId xmlns:a16="http://schemas.microsoft.com/office/drawing/2014/main" id="{D970F6C8-13EA-4C8E-ACB1-EC4E6E07D964}"/>
              </a:ext>
            </a:extLst>
          </p:cNvPr>
          <p:cNvGrpSpPr/>
          <p:nvPr/>
        </p:nvGrpSpPr>
        <p:grpSpPr>
          <a:xfrm>
            <a:off x="3075559" y="1418089"/>
            <a:ext cx="2815284" cy="2520000"/>
            <a:chOff x="2689169" y="2537507"/>
            <a:chExt cx="2815284" cy="2520000"/>
          </a:xfrm>
        </p:grpSpPr>
        <p:grpSp>
          <p:nvGrpSpPr>
            <p:cNvPr id="28" name="グループ化 27">
              <a:extLst>
                <a:ext uri="{FF2B5EF4-FFF2-40B4-BE49-F238E27FC236}">
                  <a16:creationId xmlns:a16="http://schemas.microsoft.com/office/drawing/2014/main" id="{389F3DBC-3CEB-4058-AE0A-995F38247C2E}"/>
                </a:ext>
              </a:extLst>
            </p:cNvPr>
            <p:cNvGrpSpPr/>
            <p:nvPr/>
          </p:nvGrpSpPr>
          <p:grpSpPr>
            <a:xfrm>
              <a:off x="2689169" y="2537507"/>
              <a:ext cx="2815284" cy="2520000"/>
              <a:chOff x="3060637" y="1374522"/>
              <a:chExt cx="2815284" cy="2520000"/>
            </a:xfrm>
          </p:grpSpPr>
          <p:pic>
            <p:nvPicPr>
              <p:cNvPr id="4" name="図 3">
                <a:extLst>
                  <a:ext uri="{FF2B5EF4-FFF2-40B4-BE49-F238E27FC236}">
                    <a16:creationId xmlns:a16="http://schemas.microsoft.com/office/drawing/2014/main" id="{21CA1313-6DE7-493E-909D-16F2AB21A690}"/>
                  </a:ext>
                </a:extLst>
              </p:cNvPr>
              <p:cNvPicPr>
                <a:picLocks noChangeAspect="1"/>
              </p:cNvPicPr>
              <p:nvPr/>
            </p:nvPicPr>
            <p:blipFill>
              <a:blip r:embed="rId3"/>
              <a:stretch>
                <a:fillRect/>
              </a:stretch>
            </p:blipFill>
            <p:spPr>
              <a:xfrm>
                <a:off x="3238463" y="1374522"/>
                <a:ext cx="2637458" cy="2520000"/>
              </a:xfrm>
              <a:prstGeom prst="rect">
                <a:avLst/>
              </a:prstGeom>
            </p:spPr>
          </p:pic>
          <p:sp>
            <p:nvSpPr>
              <p:cNvPr id="27" name="楕円 26">
                <a:extLst>
                  <a:ext uri="{FF2B5EF4-FFF2-40B4-BE49-F238E27FC236}">
                    <a16:creationId xmlns:a16="http://schemas.microsoft.com/office/drawing/2014/main" id="{2128AF75-1325-4CEE-9F56-DB3484E52815}"/>
                  </a:ext>
                </a:extLst>
              </p:cNvPr>
              <p:cNvSpPr/>
              <p:nvPr/>
            </p:nvSpPr>
            <p:spPr>
              <a:xfrm>
                <a:off x="3060637" y="2092351"/>
                <a:ext cx="774945" cy="711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cxnSp>
          <p:nvCxnSpPr>
            <p:cNvPr id="5" name="直線コネクタ 4">
              <a:extLst>
                <a:ext uri="{FF2B5EF4-FFF2-40B4-BE49-F238E27FC236}">
                  <a16:creationId xmlns:a16="http://schemas.microsoft.com/office/drawing/2014/main" id="{599E89F2-BC26-457B-A931-587681E493D8}"/>
                </a:ext>
              </a:extLst>
            </p:cNvPr>
            <p:cNvCxnSpPr>
              <a:cxnSpLocks/>
            </p:cNvCxnSpPr>
            <p:nvPr/>
          </p:nvCxnSpPr>
          <p:spPr>
            <a:xfrm>
              <a:off x="3715966" y="3610936"/>
              <a:ext cx="9630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テキスト ボックス 20">
            <a:extLst>
              <a:ext uri="{FF2B5EF4-FFF2-40B4-BE49-F238E27FC236}">
                <a16:creationId xmlns:a16="http://schemas.microsoft.com/office/drawing/2014/main" id="{24ED3210-9A00-4D56-AFC1-32A187AAA685}"/>
              </a:ext>
            </a:extLst>
          </p:cNvPr>
          <p:cNvSpPr txBox="1"/>
          <p:nvPr/>
        </p:nvSpPr>
        <p:spPr>
          <a:xfrm>
            <a:off x="6497232" y="4031649"/>
            <a:ext cx="2871756" cy="923330"/>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Select</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“EXECUTE”.</a:t>
            </a:r>
          </a:p>
          <a:p>
            <a:r>
              <a:rPr lang="en-US" altLang="ja-JP" dirty="0">
                <a:latin typeface="Arial" panose="020B0604020202020204" pitchFamily="34" charset="0"/>
                <a:cs typeface="Arial" panose="020B0604020202020204" pitchFamily="34" charset="0"/>
              </a:rPr>
              <a:t>Press the middle button on the left. (RUN button)</a:t>
            </a:r>
          </a:p>
        </p:txBody>
      </p:sp>
      <p:sp>
        <p:nvSpPr>
          <p:cNvPr id="29" name="テキスト ボックス 28">
            <a:extLst>
              <a:ext uri="{FF2B5EF4-FFF2-40B4-BE49-F238E27FC236}">
                <a16:creationId xmlns:a16="http://schemas.microsoft.com/office/drawing/2014/main" id="{E7A8409D-FF10-49F2-A4E3-D3825BB6CE38}"/>
              </a:ext>
            </a:extLst>
          </p:cNvPr>
          <p:cNvSpPr txBox="1"/>
          <p:nvPr/>
        </p:nvSpPr>
        <p:spPr>
          <a:xfrm>
            <a:off x="9537125" y="4031649"/>
            <a:ext cx="2673207" cy="286232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Select</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“YES”.</a:t>
            </a:r>
          </a:p>
          <a:p>
            <a:r>
              <a:rPr lang="en-US" altLang="ja-JP" dirty="0">
                <a:latin typeface="Arial" panose="020B0604020202020204" pitchFamily="34" charset="0"/>
                <a:cs typeface="Arial" panose="020B0604020202020204" pitchFamily="34" charset="0"/>
              </a:rPr>
              <a:t>Press the middle button on the left. (RUN button)</a:t>
            </a:r>
          </a:p>
          <a:p>
            <a:r>
              <a:rPr lang="en-US" altLang="ja-JP" dirty="0">
                <a:latin typeface="Arial" panose="020B0604020202020204" pitchFamily="34" charset="0"/>
                <a:cs typeface="Arial" panose="020B0604020202020204" pitchFamily="34" charset="0"/>
              </a:rPr>
              <a:t>It takes about 5 minutes to complete the process.</a:t>
            </a:r>
          </a:p>
          <a:p>
            <a:endParaRPr lang="en-US" altLang="ja-JP"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When completed, all data will be erased and the date and time will be 12:00 on January 1st</a:t>
            </a:r>
          </a:p>
        </p:txBody>
      </p:sp>
      <p:grpSp>
        <p:nvGrpSpPr>
          <p:cNvPr id="7" name="グループ化 6">
            <a:extLst>
              <a:ext uri="{FF2B5EF4-FFF2-40B4-BE49-F238E27FC236}">
                <a16:creationId xmlns:a16="http://schemas.microsoft.com/office/drawing/2014/main" id="{21743B70-D07F-4EB5-9AC2-86E1604DC00C}"/>
              </a:ext>
            </a:extLst>
          </p:cNvPr>
          <p:cNvGrpSpPr/>
          <p:nvPr/>
        </p:nvGrpSpPr>
        <p:grpSpPr>
          <a:xfrm>
            <a:off x="6126470" y="1418089"/>
            <a:ext cx="2952801" cy="2520000"/>
            <a:chOff x="5368832" y="2537507"/>
            <a:chExt cx="2952801" cy="2520000"/>
          </a:xfrm>
        </p:grpSpPr>
        <p:grpSp>
          <p:nvGrpSpPr>
            <p:cNvPr id="14" name="グループ化 13">
              <a:extLst>
                <a:ext uri="{FF2B5EF4-FFF2-40B4-BE49-F238E27FC236}">
                  <a16:creationId xmlns:a16="http://schemas.microsoft.com/office/drawing/2014/main" id="{9E2C15EA-32B3-408D-9C08-D08A0405D917}"/>
                </a:ext>
              </a:extLst>
            </p:cNvPr>
            <p:cNvGrpSpPr/>
            <p:nvPr/>
          </p:nvGrpSpPr>
          <p:grpSpPr>
            <a:xfrm>
              <a:off x="5582746" y="2537507"/>
              <a:ext cx="2738887" cy="2520000"/>
              <a:chOff x="5582746" y="2537507"/>
              <a:chExt cx="2738887" cy="2520000"/>
            </a:xfrm>
          </p:grpSpPr>
          <p:pic>
            <p:nvPicPr>
              <p:cNvPr id="6" name="図 5">
                <a:extLst>
                  <a:ext uri="{FF2B5EF4-FFF2-40B4-BE49-F238E27FC236}">
                    <a16:creationId xmlns:a16="http://schemas.microsoft.com/office/drawing/2014/main" id="{25C45AFE-FCF1-456A-8678-C6C8A39EC0E6}"/>
                  </a:ext>
                </a:extLst>
              </p:cNvPr>
              <p:cNvPicPr>
                <a:picLocks noChangeAspect="1"/>
              </p:cNvPicPr>
              <p:nvPr/>
            </p:nvPicPr>
            <p:blipFill>
              <a:blip r:embed="rId4"/>
              <a:stretch>
                <a:fillRect/>
              </a:stretch>
            </p:blipFill>
            <p:spPr>
              <a:xfrm>
                <a:off x="5582746" y="2537507"/>
                <a:ext cx="2738887" cy="2520000"/>
              </a:xfrm>
              <a:prstGeom prst="rect">
                <a:avLst/>
              </a:prstGeom>
            </p:spPr>
          </p:pic>
          <p:cxnSp>
            <p:nvCxnSpPr>
              <p:cNvPr id="19" name="直線コネクタ 18">
                <a:extLst>
                  <a:ext uri="{FF2B5EF4-FFF2-40B4-BE49-F238E27FC236}">
                    <a16:creationId xmlns:a16="http://schemas.microsoft.com/office/drawing/2014/main" id="{93B7EA58-0F7F-439B-B64D-71223EA9CDB4}"/>
                  </a:ext>
                </a:extLst>
              </p:cNvPr>
              <p:cNvCxnSpPr>
                <a:cxnSpLocks/>
              </p:cNvCxnSpPr>
              <p:nvPr/>
            </p:nvCxnSpPr>
            <p:spPr>
              <a:xfrm>
                <a:off x="6397558" y="3636000"/>
                <a:ext cx="9630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楕円 29">
              <a:extLst>
                <a:ext uri="{FF2B5EF4-FFF2-40B4-BE49-F238E27FC236}">
                  <a16:creationId xmlns:a16="http://schemas.microsoft.com/office/drawing/2014/main" id="{AB837466-0668-42A8-916E-3CE9F2F5F66D}"/>
                </a:ext>
              </a:extLst>
            </p:cNvPr>
            <p:cNvSpPr/>
            <p:nvPr/>
          </p:nvSpPr>
          <p:spPr>
            <a:xfrm>
              <a:off x="5368832" y="3352019"/>
              <a:ext cx="774945" cy="711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grpSp>
        <p:nvGrpSpPr>
          <p:cNvPr id="3" name="グループ化 2">
            <a:extLst>
              <a:ext uri="{FF2B5EF4-FFF2-40B4-BE49-F238E27FC236}">
                <a16:creationId xmlns:a16="http://schemas.microsoft.com/office/drawing/2014/main" id="{3B68B2E1-0017-46FE-83AD-75F6E1409504}"/>
              </a:ext>
            </a:extLst>
          </p:cNvPr>
          <p:cNvGrpSpPr/>
          <p:nvPr/>
        </p:nvGrpSpPr>
        <p:grpSpPr>
          <a:xfrm>
            <a:off x="9212106" y="1418089"/>
            <a:ext cx="2936394" cy="2520000"/>
            <a:chOff x="8136739" y="2537507"/>
            <a:chExt cx="2936394" cy="2520000"/>
          </a:xfrm>
        </p:grpSpPr>
        <p:grpSp>
          <p:nvGrpSpPr>
            <p:cNvPr id="15" name="グループ化 14">
              <a:extLst>
                <a:ext uri="{FF2B5EF4-FFF2-40B4-BE49-F238E27FC236}">
                  <a16:creationId xmlns:a16="http://schemas.microsoft.com/office/drawing/2014/main" id="{578885FA-9D23-41AD-9A34-CE4E522D1BAC}"/>
                </a:ext>
              </a:extLst>
            </p:cNvPr>
            <p:cNvGrpSpPr/>
            <p:nvPr/>
          </p:nvGrpSpPr>
          <p:grpSpPr>
            <a:xfrm>
              <a:off x="8399926" y="2537507"/>
              <a:ext cx="2673207" cy="2520000"/>
              <a:chOff x="8399926" y="2537507"/>
              <a:chExt cx="2673207" cy="2520000"/>
            </a:xfrm>
          </p:grpSpPr>
          <p:pic>
            <p:nvPicPr>
              <p:cNvPr id="8" name="図 7">
                <a:extLst>
                  <a:ext uri="{FF2B5EF4-FFF2-40B4-BE49-F238E27FC236}">
                    <a16:creationId xmlns:a16="http://schemas.microsoft.com/office/drawing/2014/main" id="{AE6FCEFE-4FB1-447A-BBDB-AA1BBAAA31CC}"/>
                  </a:ext>
                </a:extLst>
              </p:cNvPr>
              <p:cNvPicPr>
                <a:picLocks noChangeAspect="1"/>
              </p:cNvPicPr>
              <p:nvPr/>
            </p:nvPicPr>
            <p:blipFill>
              <a:blip r:embed="rId5"/>
              <a:stretch>
                <a:fillRect/>
              </a:stretch>
            </p:blipFill>
            <p:spPr>
              <a:xfrm>
                <a:off x="8399926" y="2537507"/>
                <a:ext cx="2673207" cy="2520000"/>
              </a:xfrm>
              <a:prstGeom prst="rect">
                <a:avLst/>
              </a:prstGeom>
            </p:spPr>
          </p:pic>
          <p:cxnSp>
            <p:nvCxnSpPr>
              <p:cNvPr id="20" name="直線コネクタ 19">
                <a:extLst>
                  <a:ext uri="{FF2B5EF4-FFF2-40B4-BE49-F238E27FC236}">
                    <a16:creationId xmlns:a16="http://schemas.microsoft.com/office/drawing/2014/main" id="{D8D34BA8-A6DF-435F-9B25-037A759AD0D8}"/>
                  </a:ext>
                </a:extLst>
              </p:cNvPr>
              <p:cNvCxnSpPr>
                <a:cxnSpLocks/>
              </p:cNvCxnSpPr>
              <p:nvPr/>
            </p:nvCxnSpPr>
            <p:spPr>
              <a:xfrm>
                <a:off x="9255010" y="3672000"/>
                <a:ext cx="6380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楕円 30">
              <a:extLst>
                <a:ext uri="{FF2B5EF4-FFF2-40B4-BE49-F238E27FC236}">
                  <a16:creationId xmlns:a16="http://schemas.microsoft.com/office/drawing/2014/main" id="{45F2C107-6D11-4B11-91AA-0201112C2B38}"/>
                </a:ext>
              </a:extLst>
            </p:cNvPr>
            <p:cNvSpPr/>
            <p:nvPr/>
          </p:nvSpPr>
          <p:spPr>
            <a:xfrm>
              <a:off x="8136739" y="3280400"/>
              <a:ext cx="774945" cy="711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pic>
        <p:nvPicPr>
          <p:cNvPr id="9" name="図 8">
            <a:extLst>
              <a:ext uri="{FF2B5EF4-FFF2-40B4-BE49-F238E27FC236}">
                <a16:creationId xmlns:a16="http://schemas.microsoft.com/office/drawing/2014/main" id="{C1E5048F-417D-41CA-A1FC-48ACD0C2DB33}"/>
              </a:ext>
            </a:extLst>
          </p:cNvPr>
          <p:cNvPicPr>
            <a:picLocks noChangeAspect="1"/>
          </p:cNvPicPr>
          <p:nvPr/>
        </p:nvPicPr>
        <p:blipFill>
          <a:blip r:embed="rId6"/>
          <a:stretch>
            <a:fillRect/>
          </a:stretch>
        </p:blipFill>
        <p:spPr>
          <a:xfrm>
            <a:off x="7933110" y="5381243"/>
            <a:ext cx="1563752" cy="1440000"/>
          </a:xfrm>
          <a:prstGeom prst="rect">
            <a:avLst/>
          </a:prstGeom>
        </p:spPr>
      </p:pic>
      <p:sp>
        <p:nvSpPr>
          <p:cNvPr id="32" name="テキスト ボックス 31">
            <a:extLst>
              <a:ext uri="{FF2B5EF4-FFF2-40B4-BE49-F238E27FC236}">
                <a16:creationId xmlns:a16="http://schemas.microsoft.com/office/drawing/2014/main" id="{71F8AD0C-740F-4312-8561-369A053FAC8B}"/>
              </a:ext>
            </a:extLst>
          </p:cNvPr>
          <p:cNvSpPr txBox="1"/>
          <p:nvPr/>
        </p:nvSpPr>
        <p:spPr>
          <a:xfrm>
            <a:off x="11894927" y="-18742"/>
            <a:ext cx="459921" cy="400110"/>
          </a:xfrm>
          <a:prstGeom prst="rect">
            <a:avLst/>
          </a:prstGeom>
          <a:noFill/>
        </p:spPr>
        <p:txBody>
          <a:bodyPr wrap="square" rtlCol="0">
            <a:spAutoFit/>
          </a:bodyPr>
          <a:lstStyle/>
          <a:p>
            <a:r>
              <a:rPr kumimoji="1" lang="en-US" altLang="ja-JP" sz="2000" dirty="0"/>
              <a:t>7</a:t>
            </a:r>
            <a:endParaRPr kumimoji="1" lang="ja-JP" altLang="en-US" sz="2000" dirty="0"/>
          </a:p>
        </p:txBody>
      </p:sp>
      <p:sp>
        <p:nvSpPr>
          <p:cNvPr id="33" name="正方形/長方形 32">
            <a:extLst>
              <a:ext uri="{FF2B5EF4-FFF2-40B4-BE49-F238E27FC236}">
                <a16:creationId xmlns:a16="http://schemas.microsoft.com/office/drawing/2014/main" id="{33A39D7F-6551-4C66-BD0C-10BB47BF6EF8}"/>
              </a:ext>
            </a:extLst>
          </p:cNvPr>
          <p:cNvSpPr/>
          <p:nvPr/>
        </p:nvSpPr>
        <p:spPr>
          <a:xfrm>
            <a:off x="1460515" y="776626"/>
            <a:ext cx="2967386" cy="39304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latin typeface="Arial" panose="020B0604020202020204" pitchFamily="34" charset="0"/>
                <a:cs typeface="Arial" panose="020B0604020202020204" pitchFamily="34" charset="0"/>
              </a:rPr>
              <a:t>※</a:t>
            </a:r>
            <a:r>
              <a:rPr lang="ja-JP" altLang="en-US" sz="2000" b="1" dirty="0">
                <a:solidFill>
                  <a:schemeClr val="tx1"/>
                </a:solidFill>
                <a:latin typeface="Arial" panose="020B0604020202020204" pitchFamily="34" charset="0"/>
                <a:cs typeface="Arial" panose="020B0604020202020204" pitchFamily="34" charset="0"/>
              </a:rPr>
              <a:t> </a:t>
            </a:r>
            <a:r>
              <a:rPr lang="en-US" altLang="ja-JP" sz="2000" b="1" dirty="0">
                <a:solidFill>
                  <a:schemeClr val="tx1"/>
                </a:solidFill>
                <a:latin typeface="Arial" panose="020B0604020202020204" pitchFamily="34" charset="0"/>
                <a:cs typeface="Arial" panose="020B0604020202020204" pitchFamily="34" charset="0"/>
              </a:rPr>
              <a:t>(GBD-H1000 only)</a:t>
            </a:r>
            <a:endParaRPr kumimoji="1" lang="ja-JP" altLang="en-US" sz="2000" dirty="0">
              <a:solidFill>
                <a:schemeClr val="tx1"/>
              </a:solidFill>
            </a:endParaRPr>
          </a:p>
        </p:txBody>
      </p:sp>
    </p:spTree>
    <p:extLst>
      <p:ext uri="{BB962C8B-B14F-4D97-AF65-F5344CB8AC3E}">
        <p14:creationId xmlns:p14="http://schemas.microsoft.com/office/powerpoint/2010/main" val="935035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descr="グラフィカル ユーザー インターフェイス, テキスト&#10;&#10;自動的に生成された説明">
            <a:extLst>
              <a:ext uri="{FF2B5EF4-FFF2-40B4-BE49-F238E27FC236}">
                <a16:creationId xmlns:a16="http://schemas.microsoft.com/office/drawing/2014/main" id="{AF77D32C-5094-4A82-AC60-7BE44957A68C}"/>
              </a:ext>
            </a:extLst>
          </p:cNvPr>
          <p:cNvPicPr>
            <a:picLocks noChangeAspect="1"/>
          </p:cNvPicPr>
          <p:nvPr/>
        </p:nvPicPr>
        <p:blipFill>
          <a:blip r:embed="rId2"/>
          <a:stretch>
            <a:fillRect/>
          </a:stretch>
        </p:blipFill>
        <p:spPr>
          <a:xfrm>
            <a:off x="2716498" y="1318466"/>
            <a:ext cx="2754000" cy="5508000"/>
          </a:xfrm>
          <a:prstGeom prst="rect">
            <a:avLst/>
          </a:prstGeom>
        </p:spPr>
      </p:pic>
      <p:sp>
        <p:nvSpPr>
          <p:cNvPr id="3" name="テキスト ボックス 2">
            <a:extLst>
              <a:ext uri="{FF2B5EF4-FFF2-40B4-BE49-F238E27FC236}">
                <a16:creationId xmlns:a16="http://schemas.microsoft.com/office/drawing/2014/main" id="{90344F50-2DB5-4F0D-B839-0AD493C8376A}"/>
              </a:ext>
            </a:extLst>
          </p:cNvPr>
          <p:cNvSpPr txBox="1"/>
          <p:nvPr/>
        </p:nvSpPr>
        <p:spPr>
          <a:xfrm>
            <a:off x="97277" y="36757"/>
            <a:ext cx="11050621" cy="646331"/>
          </a:xfrm>
          <a:prstGeom prst="rect">
            <a:avLst/>
          </a:prstGeom>
          <a:noFill/>
        </p:spPr>
        <p:txBody>
          <a:bodyPr wrap="square" rtlCol="0">
            <a:spAutoFit/>
          </a:bodyPr>
          <a:lstStyle/>
          <a:p>
            <a:r>
              <a:rPr lang="en-US" altLang="ja-JP" sz="3600" b="1" u="sng" dirty="0">
                <a:latin typeface="Arial" panose="020B0604020202020204" pitchFamily="34" charset="0"/>
                <a:cs typeface="Arial" panose="020B0604020202020204" pitchFamily="34" charset="0"/>
              </a:rPr>
              <a:t>Watch</a:t>
            </a:r>
            <a:r>
              <a:rPr lang="ja-JP" altLang="en-US" sz="3600" b="1" u="sng" dirty="0">
                <a:latin typeface="Arial" panose="020B0604020202020204" pitchFamily="34" charset="0"/>
                <a:cs typeface="Arial" panose="020B0604020202020204" pitchFamily="34" charset="0"/>
              </a:rPr>
              <a:t> </a:t>
            </a:r>
            <a:r>
              <a:rPr lang="en-US" altLang="ja-JP" sz="3600" b="1" u="sng" dirty="0">
                <a:latin typeface="Arial" panose="020B0604020202020204" pitchFamily="34" charset="0"/>
                <a:cs typeface="Arial" panose="020B0604020202020204" pitchFamily="34" charset="0"/>
              </a:rPr>
              <a:t>Software</a:t>
            </a:r>
            <a:r>
              <a:rPr lang="ja-JP" altLang="en-US" sz="3600" b="1" u="sng" dirty="0">
                <a:latin typeface="Arial" panose="020B0604020202020204" pitchFamily="34" charset="0"/>
                <a:cs typeface="Arial" panose="020B0604020202020204" pitchFamily="34" charset="0"/>
              </a:rPr>
              <a:t> </a:t>
            </a:r>
            <a:r>
              <a:rPr lang="en-US" altLang="ja-JP" sz="3600" b="1" u="sng" dirty="0">
                <a:latin typeface="Arial" panose="020B0604020202020204" pitchFamily="34" charset="0"/>
                <a:cs typeface="Arial" panose="020B0604020202020204" pitchFamily="34" charset="0"/>
              </a:rPr>
              <a:t>Update</a:t>
            </a:r>
            <a:endParaRPr kumimoji="1" lang="ja-JP" altLang="en-US" sz="3600" b="1" u="sng" dirty="0">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9528F9B4-329F-4C55-9A4F-D550AB0095EF}"/>
              </a:ext>
            </a:extLst>
          </p:cNvPr>
          <p:cNvSpPr txBox="1"/>
          <p:nvPr/>
        </p:nvSpPr>
        <p:spPr>
          <a:xfrm>
            <a:off x="5622586" y="6162135"/>
            <a:ext cx="6496216" cy="646331"/>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We have not disclosed the details of the update contents.</a:t>
            </a:r>
          </a:p>
          <a:p>
            <a:r>
              <a:rPr kumimoji="1" lang="en-US" altLang="ja-JP" dirty="0">
                <a:latin typeface="Arial" panose="020B0604020202020204" pitchFamily="34" charset="0"/>
                <a:cs typeface="Arial" panose="020B0604020202020204" pitchFamily="34" charset="0"/>
              </a:rPr>
              <a:t>Unfortunately, </a:t>
            </a:r>
            <a:r>
              <a:rPr lang="en-US" altLang="ja-JP" dirty="0">
                <a:latin typeface="Arial" panose="020B0604020202020204" pitchFamily="34" charset="0"/>
                <a:cs typeface="Arial" panose="020B0604020202020204" pitchFamily="34" charset="0"/>
              </a:rPr>
              <a:t>we cannot answer </a:t>
            </a:r>
            <a:r>
              <a:rPr kumimoji="1" lang="en-US" altLang="ja-JP" dirty="0">
                <a:latin typeface="Arial" panose="020B0604020202020204" pitchFamily="34" charset="0"/>
                <a:cs typeface="Arial" panose="020B0604020202020204" pitchFamily="34" charset="0"/>
              </a:rPr>
              <a:t>e</a:t>
            </a:r>
            <a:r>
              <a:rPr lang="en-US" altLang="ja-JP" dirty="0">
                <a:latin typeface="Arial" panose="020B0604020202020204" pitchFamily="34" charset="0"/>
                <a:cs typeface="Arial" panose="020B0604020202020204" pitchFamily="34" charset="0"/>
              </a:rPr>
              <a:t>ven if the customer asks.</a:t>
            </a:r>
            <a:endParaRPr kumimoji="1" lang="ja-JP" altLang="en-US" dirty="0">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A88E99D7-2A43-4D32-B1D9-3DEA29D56DA3}"/>
              </a:ext>
            </a:extLst>
          </p:cNvPr>
          <p:cNvSpPr txBox="1"/>
          <p:nvPr/>
        </p:nvSpPr>
        <p:spPr>
          <a:xfrm>
            <a:off x="260043" y="825111"/>
            <a:ext cx="10725087"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If the following message is displayed on the app, you need to update the watch software.</a:t>
            </a:r>
            <a:endParaRPr kumimoji="1" lang="ja-JP" altLang="en-US" dirty="0">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1B56C422-E7B5-469A-86D9-B371C4A9835F}"/>
              </a:ext>
            </a:extLst>
          </p:cNvPr>
          <p:cNvSpPr txBox="1"/>
          <p:nvPr/>
        </p:nvSpPr>
        <p:spPr>
          <a:xfrm>
            <a:off x="5877940" y="1319825"/>
            <a:ext cx="6035040" cy="4801314"/>
          </a:xfrm>
          <a:prstGeom prst="rect">
            <a:avLst/>
          </a:prstGeom>
          <a:noFill/>
        </p:spPr>
        <p:txBody>
          <a:bodyPr wrap="square" rtlCol="0">
            <a:spAutoFit/>
          </a:bodyPr>
          <a:lstStyle/>
          <a:p>
            <a:pPr marL="342900" indent="-342900">
              <a:buAutoNum type="arabicPeriod"/>
            </a:pPr>
            <a:r>
              <a:rPr lang="en-US" altLang="ja-JP" dirty="0">
                <a:latin typeface="Arial" panose="020B0604020202020204" pitchFamily="34" charset="0"/>
                <a:cs typeface="Arial" panose="020B0604020202020204" pitchFamily="34" charset="0"/>
              </a:rPr>
              <a:t>Keep</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the</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pairing</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status.</a:t>
            </a:r>
          </a:p>
          <a:p>
            <a:pPr marL="342900" indent="-342900">
              <a:buAutoNum type="arabicPeriod"/>
            </a:pPr>
            <a:r>
              <a:rPr lang="en-US" altLang="ja-JP" dirty="0">
                <a:latin typeface="Arial" panose="020B0604020202020204" pitchFamily="34" charset="0"/>
                <a:cs typeface="Arial" panose="020B0604020202020204" pitchFamily="34" charset="0"/>
              </a:rPr>
              <a:t>Tap “View Details”.</a:t>
            </a:r>
          </a:p>
          <a:p>
            <a:pPr marL="342900" indent="-342900">
              <a:buAutoNum type="arabicPeriod"/>
            </a:pPr>
            <a:r>
              <a:rPr lang="en-US" altLang="ja-JP" dirty="0">
                <a:latin typeface="Arial" panose="020B0604020202020204" pitchFamily="34" charset="0"/>
                <a:cs typeface="Arial" panose="020B0604020202020204" pitchFamily="34" charset="0"/>
              </a:rPr>
              <a:t>Place your watch by your side and tap “Begin Update”.</a:t>
            </a:r>
          </a:p>
          <a:p>
            <a:r>
              <a:rPr lang="en-US" altLang="ja-JP" dirty="0">
                <a:latin typeface="Arial" panose="020B0604020202020204" pitchFamily="34" charset="0"/>
                <a:cs typeface="Arial" panose="020B0604020202020204" pitchFamily="34" charset="0"/>
              </a:rPr>
              <a:t>      </a:t>
            </a:r>
            <a:r>
              <a:rPr lang="ja-JP" altLang="en-US"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It will take a few minutes to complete.</a:t>
            </a:r>
          </a:p>
          <a:p>
            <a:r>
              <a:rPr kumimoji="1" lang="en-US" altLang="ja-JP" dirty="0">
                <a:latin typeface="Arial" panose="020B0604020202020204" pitchFamily="34" charset="0"/>
                <a:cs typeface="Arial" panose="020B0604020202020204" pitchFamily="34" charset="0"/>
              </a:rPr>
              <a:t>          You can not use the watch </a:t>
            </a:r>
            <a:r>
              <a:rPr lang="en-US" altLang="ja-JP" dirty="0">
                <a:latin typeface="Arial" panose="020B0604020202020204" pitchFamily="34" charset="0"/>
                <a:cs typeface="Arial" panose="020B0604020202020204" pitchFamily="34" charset="0"/>
              </a:rPr>
              <a:t>during the update.</a:t>
            </a: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*If the battery is low, charge it before proceeding.</a:t>
            </a:r>
          </a:p>
          <a:p>
            <a:endParaRPr kumimoji="1" lang="ja-JP" altLang="en-US" dirty="0"/>
          </a:p>
        </p:txBody>
      </p:sp>
      <p:grpSp>
        <p:nvGrpSpPr>
          <p:cNvPr id="12" name="グループ化 11">
            <a:extLst>
              <a:ext uri="{FF2B5EF4-FFF2-40B4-BE49-F238E27FC236}">
                <a16:creationId xmlns:a16="http://schemas.microsoft.com/office/drawing/2014/main" id="{C9A35DC5-861A-4F0D-94F7-6F8F39E2A123}"/>
              </a:ext>
            </a:extLst>
          </p:cNvPr>
          <p:cNvGrpSpPr/>
          <p:nvPr/>
        </p:nvGrpSpPr>
        <p:grpSpPr>
          <a:xfrm>
            <a:off x="97277" y="1336466"/>
            <a:ext cx="2601806" cy="5472000"/>
            <a:chOff x="97277" y="1336466"/>
            <a:chExt cx="2601806" cy="5472000"/>
          </a:xfrm>
        </p:grpSpPr>
        <p:pic>
          <p:nvPicPr>
            <p:cNvPr id="7" name="図 6">
              <a:extLst>
                <a:ext uri="{FF2B5EF4-FFF2-40B4-BE49-F238E27FC236}">
                  <a16:creationId xmlns:a16="http://schemas.microsoft.com/office/drawing/2014/main" id="{2260E6DC-F15F-4F34-80F6-260FE7234859}"/>
                </a:ext>
              </a:extLst>
            </p:cNvPr>
            <p:cNvPicPr>
              <a:picLocks noChangeAspect="1"/>
            </p:cNvPicPr>
            <p:nvPr/>
          </p:nvPicPr>
          <p:blipFill>
            <a:blip r:embed="rId3"/>
            <a:stretch>
              <a:fillRect/>
            </a:stretch>
          </p:blipFill>
          <p:spPr>
            <a:xfrm>
              <a:off x="97277" y="1336466"/>
              <a:ext cx="2601806" cy="5472000"/>
            </a:xfrm>
            <a:prstGeom prst="rect">
              <a:avLst/>
            </a:prstGeom>
          </p:spPr>
        </p:pic>
        <p:sp>
          <p:nvSpPr>
            <p:cNvPr id="11" name="正方形/長方形 10">
              <a:extLst>
                <a:ext uri="{FF2B5EF4-FFF2-40B4-BE49-F238E27FC236}">
                  <a16:creationId xmlns:a16="http://schemas.microsoft.com/office/drawing/2014/main" id="{A19C121E-6F5A-455C-8E2E-A3FCB26FFC91}"/>
                </a:ext>
              </a:extLst>
            </p:cNvPr>
            <p:cNvSpPr/>
            <p:nvPr/>
          </p:nvSpPr>
          <p:spPr>
            <a:xfrm>
              <a:off x="97277" y="1967345"/>
              <a:ext cx="2601806" cy="1191491"/>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noFill/>
              </a:endParaRPr>
            </a:p>
          </p:txBody>
        </p:sp>
      </p:grpSp>
      <p:sp>
        <p:nvSpPr>
          <p:cNvPr id="16" name="正方形/長方形 15">
            <a:extLst>
              <a:ext uri="{FF2B5EF4-FFF2-40B4-BE49-F238E27FC236}">
                <a16:creationId xmlns:a16="http://schemas.microsoft.com/office/drawing/2014/main" id="{E3368A2B-F4DF-4178-9EC9-F11094D494B1}"/>
              </a:ext>
            </a:extLst>
          </p:cNvPr>
          <p:cNvSpPr/>
          <p:nvPr/>
        </p:nvSpPr>
        <p:spPr>
          <a:xfrm>
            <a:off x="2792595" y="4171665"/>
            <a:ext cx="2601806" cy="501936"/>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noFill/>
            </a:endParaRPr>
          </a:p>
        </p:txBody>
      </p:sp>
      <p:pic>
        <p:nvPicPr>
          <p:cNvPr id="17" name="図 16" descr="テーブル, 座る, 木製, バイク が含まれている画像&#10;&#10;自動的に生成された説明">
            <a:extLst>
              <a:ext uri="{FF2B5EF4-FFF2-40B4-BE49-F238E27FC236}">
                <a16:creationId xmlns:a16="http://schemas.microsoft.com/office/drawing/2014/main" id="{A9A35CAA-3DFE-48DF-BE73-C3D2FAC8E6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707" r="17759"/>
          <a:stretch/>
        </p:blipFill>
        <p:spPr>
          <a:xfrm>
            <a:off x="6332131" y="2947665"/>
            <a:ext cx="2334842" cy="2448000"/>
          </a:xfrm>
          <a:prstGeom prst="rect">
            <a:avLst/>
          </a:prstGeom>
          <a:ln>
            <a:solidFill>
              <a:srgbClr val="000000"/>
            </a:solidFill>
          </a:ln>
        </p:spPr>
      </p:pic>
      <p:sp>
        <p:nvSpPr>
          <p:cNvPr id="18" name="テキスト ボックス 17">
            <a:extLst>
              <a:ext uri="{FF2B5EF4-FFF2-40B4-BE49-F238E27FC236}">
                <a16:creationId xmlns:a16="http://schemas.microsoft.com/office/drawing/2014/main" id="{29FF6A19-C82B-4B8B-B117-29C414E7EB77}"/>
              </a:ext>
            </a:extLst>
          </p:cNvPr>
          <p:cNvSpPr txBox="1"/>
          <p:nvPr/>
        </p:nvSpPr>
        <p:spPr>
          <a:xfrm>
            <a:off x="8684439" y="3117364"/>
            <a:ext cx="3042286" cy="369332"/>
          </a:xfrm>
          <a:prstGeom prst="rect">
            <a:avLst/>
          </a:prstGeom>
          <a:noFill/>
        </p:spPr>
        <p:txBody>
          <a:bodyPr wrap="square" rtlCol="0">
            <a:spAutoFit/>
          </a:bodyPr>
          <a:lstStyle/>
          <a:p>
            <a:r>
              <a:rPr kumimoji="1" lang="en-US" altLang="ja-JP" dirty="0"/>
              <a:t>Display during being updated</a:t>
            </a:r>
            <a:endParaRPr kumimoji="1" lang="ja-JP" altLang="en-US" dirty="0"/>
          </a:p>
        </p:txBody>
      </p:sp>
      <p:sp>
        <p:nvSpPr>
          <p:cNvPr id="14" name="テキスト ボックス 13">
            <a:extLst>
              <a:ext uri="{FF2B5EF4-FFF2-40B4-BE49-F238E27FC236}">
                <a16:creationId xmlns:a16="http://schemas.microsoft.com/office/drawing/2014/main" id="{A4FE4A22-F52D-4619-90DD-1D35E1C8F3E8}"/>
              </a:ext>
            </a:extLst>
          </p:cNvPr>
          <p:cNvSpPr txBox="1"/>
          <p:nvPr/>
        </p:nvSpPr>
        <p:spPr>
          <a:xfrm>
            <a:off x="11894927" y="-18742"/>
            <a:ext cx="459921" cy="400110"/>
          </a:xfrm>
          <a:prstGeom prst="rect">
            <a:avLst/>
          </a:prstGeom>
          <a:noFill/>
        </p:spPr>
        <p:txBody>
          <a:bodyPr wrap="square" rtlCol="0">
            <a:spAutoFit/>
          </a:bodyPr>
          <a:lstStyle/>
          <a:p>
            <a:r>
              <a:rPr kumimoji="1" lang="en-US" altLang="ja-JP" sz="2000" dirty="0"/>
              <a:t>8</a:t>
            </a:r>
            <a:endParaRPr kumimoji="1" lang="ja-JP" altLang="en-US" sz="2000" dirty="0"/>
          </a:p>
        </p:txBody>
      </p:sp>
    </p:spTree>
    <p:extLst>
      <p:ext uri="{BB962C8B-B14F-4D97-AF65-F5344CB8AC3E}">
        <p14:creationId xmlns:p14="http://schemas.microsoft.com/office/powerpoint/2010/main" val="226821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0344F50-2DB5-4F0D-B839-0AD493C8376A}"/>
              </a:ext>
            </a:extLst>
          </p:cNvPr>
          <p:cNvSpPr txBox="1"/>
          <p:nvPr/>
        </p:nvSpPr>
        <p:spPr>
          <a:xfrm>
            <a:off x="97277" y="36757"/>
            <a:ext cx="11050621" cy="646331"/>
          </a:xfrm>
          <a:prstGeom prst="rect">
            <a:avLst/>
          </a:prstGeom>
          <a:noFill/>
        </p:spPr>
        <p:txBody>
          <a:bodyPr wrap="square" rtlCol="0">
            <a:spAutoFit/>
          </a:bodyPr>
          <a:lstStyle/>
          <a:p>
            <a:r>
              <a:rPr lang="en-US" altLang="ja-JP" sz="3600" b="1" u="sng" dirty="0">
                <a:latin typeface="Arial" panose="020B0604020202020204" pitchFamily="34" charset="0"/>
                <a:cs typeface="Arial" panose="020B0604020202020204" pitchFamily="34" charset="0"/>
              </a:rPr>
              <a:t>Watch</a:t>
            </a:r>
            <a:r>
              <a:rPr lang="ja-JP" altLang="en-US" sz="3600" b="1" u="sng" dirty="0">
                <a:latin typeface="Arial" panose="020B0604020202020204" pitchFamily="34" charset="0"/>
                <a:cs typeface="Arial" panose="020B0604020202020204" pitchFamily="34" charset="0"/>
              </a:rPr>
              <a:t> </a:t>
            </a:r>
            <a:r>
              <a:rPr lang="en-US" altLang="ja-JP" sz="3600" b="1" u="sng" dirty="0">
                <a:latin typeface="Arial" panose="020B0604020202020204" pitchFamily="34" charset="0"/>
                <a:cs typeface="Arial" panose="020B0604020202020204" pitchFamily="34" charset="0"/>
              </a:rPr>
              <a:t>Software</a:t>
            </a:r>
            <a:r>
              <a:rPr lang="ja-JP" altLang="en-US" sz="3600" b="1" u="sng" dirty="0">
                <a:latin typeface="Arial" panose="020B0604020202020204" pitchFamily="34" charset="0"/>
                <a:cs typeface="Arial" panose="020B0604020202020204" pitchFamily="34" charset="0"/>
              </a:rPr>
              <a:t> </a:t>
            </a:r>
            <a:r>
              <a:rPr lang="en-US" altLang="ja-JP" sz="3600" b="1" u="sng" dirty="0">
                <a:latin typeface="Arial" panose="020B0604020202020204" pitchFamily="34" charset="0"/>
                <a:cs typeface="Arial" panose="020B0604020202020204" pitchFamily="34" charset="0"/>
              </a:rPr>
              <a:t>Update </a:t>
            </a:r>
            <a:endParaRPr kumimoji="1" lang="ja-JP" altLang="en-US" sz="3600" b="1" u="sng" dirty="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EE49DB10-1EC7-45E3-AA04-DC41656E9B33}"/>
              </a:ext>
            </a:extLst>
          </p:cNvPr>
          <p:cNvSpPr txBox="1"/>
          <p:nvPr/>
        </p:nvSpPr>
        <p:spPr>
          <a:xfrm>
            <a:off x="420020" y="1092971"/>
            <a:ext cx="10346045" cy="3200876"/>
          </a:xfrm>
          <a:prstGeom prst="rect">
            <a:avLst/>
          </a:prstGeom>
          <a:noFill/>
        </p:spPr>
        <p:txBody>
          <a:bodyPr wrap="square" rtlCol="0">
            <a:spAutoFit/>
          </a:bodyPr>
          <a:lstStyle/>
          <a:p>
            <a:r>
              <a:rPr lang="en-US" altLang="ja-JP" sz="2400" b="1" dirty="0">
                <a:latin typeface="Arial" panose="020B0604020202020204" pitchFamily="34" charset="0"/>
                <a:cs typeface="Arial" panose="020B0604020202020204" pitchFamily="34" charset="0"/>
              </a:rPr>
              <a:t>If the update fails, try the following.</a:t>
            </a:r>
          </a:p>
          <a:p>
            <a:endParaRPr lang="en-US" altLang="ja-JP" sz="2400"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pPr marL="285750" indent="-285750">
              <a:buFontTx/>
              <a:buChar char="-"/>
            </a:pPr>
            <a:r>
              <a:rPr lang="en-US" altLang="ja-JP" dirty="0">
                <a:latin typeface="Arial" panose="020B0604020202020204" pitchFamily="34" charset="0"/>
                <a:cs typeface="Arial" panose="020B0604020202020204" pitchFamily="34" charset="0"/>
              </a:rPr>
              <a:t>Leave the watch off your wrist.</a:t>
            </a:r>
          </a:p>
          <a:p>
            <a:endParaRPr lang="en-US" altLang="ja-JP" sz="500" dirty="0">
              <a:latin typeface="Arial" panose="020B0604020202020204" pitchFamily="34" charset="0"/>
              <a:cs typeface="Arial" panose="020B0604020202020204" pitchFamily="34" charset="0"/>
            </a:endParaRPr>
          </a:p>
          <a:p>
            <a:pPr marL="285750" indent="-285750">
              <a:buFontTx/>
              <a:buChar char="-"/>
            </a:pPr>
            <a:r>
              <a:rPr lang="en-US" altLang="ja-JP" dirty="0">
                <a:latin typeface="Arial" panose="020B0604020202020204" pitchFamily="34" charset="0"/>
                <a:cs typeface="Arial" panose="020B0604020202020204" pitchFamily="34" charset="0"/>
              </a:rPr>
              <a:t>Leave the watch in Timekeeping Mode overnight without any operations. (up to 24 hours)</a:t>
            </a:r>
          </a:p>
          <a:p>
            <a:r>
              <a:rPr lang="en-US" altLang="ja-JP" dirty="0">
                <a:latin typeface="Arial" panose="020B0604020202020204" pitchFamily="34" charset="0"/>
                <a:cs typeface="Arial" panose="020B0604020202020204" pitchFamily="34" charset="0"/>
              </a:rPr>
              <a:t>   * Overnight means 0:00 to 5:00 local time.</a:t>
            </a:r>
          </a:p>
          <a:p>
            <a:r>
              <a:rPr lang="en-US" altLang="ja-JP" dirty="0">
                <a:latin typeface="Arial" panose="020B0604020202020204" pitchFamily="34" charset="0"/>
                <a:cs typeface="Arial" panose="020B0604020202020204" pitchFamily="34" charset="0"/>
              </a:rPr>
              <a:t>   * If you can't update after leaving it overnight, try leaving it for up to 24 hours.</a:t>
            </a:r>
          </a:p>
          <a:p>
            <a:r>
              <a:rPr lang="en-US" altLang="ja-JP" dirty="0"/>
              <a:t>   </a:t>
            </a:r>
            <a:r>
              <a:rPr lang="en-US" altLang="ja-JP" dirty="0">
                <a:latin typeface="Arial" panose="020B0604020202020204" pitchFamily="34" charset="0"/>
                <a:cs typeface="Arial" panose="020B0604020202020204" pitchFamily="34" charset="0"/>
              </a:rPr>
              <a:t>* Because it is necessary to erase the Flash of the time zone information that failed to rewrite.</a:t>
            </a:r>
            <a:br>
              <a:rPr lang="en-US" altLang="ja-JP" dirty="0">
                <a:latin typeface="Arial" panose="020B0604020202020204" pitchFamily="34" charset="0"/>
                <a:cs typeface="Arial" panose="020B0604020202020204" pitchFamily="34" charset="0"/>
              </a:rPr>
            </a:br>
            <a:r>
              <a:rPr lang="en-US" altLang="ja-JP" sz="500" dirty="0">
                <a:latin typeface="Arial" panose="020B0604020202020204" pitchFamily="34" charset="0"/>
                <a:cs typeface="Arial" panose="020B0604020202020204" pitchFamily="34" charset="0"/>
              </a:rPr>
              <a:t>   </a:t>
            </a:r>
          </a:p>
          <a:p>
            <a:r>
              <a:rPr lang="en-US" altLang="ja-JP" dirty="0">
                <a:latin typeface="Arial" panose="020B0604020202020204" pitchFamily="34" charset="0"/>
                <a:cs typeface="Arial" panose="020B0604020202020204" pitchFamily="34" charset="0"/>
              </a:rPr>
              <a:t>-   Update the watch again keeping in Timekeeping mode.</a:t>
            </a:r>
            <a:endParaRPr lang="en-US" altLang="ja-JP" dirty="0"/>
          </a:p>
          <a:p>
            <a:endParaRPr kumimoji="1" lang="ja-JP" altLang="en-US" dirty="0"/>
          </a:p>
        </p:txBody>
      </p:sp>
      <p:pic>
        <p:nvPicPr>
          <p:cNvPr id="8" name="図 7">
            <a:extLst>
              <a:ext uri="{FF2B5EF4-FFF2-40B4-BE49-F238E27FC236}">
                <a16:creationId xmlns:a16="http://schemas.microsoft.com/office/drawing/2014/main" id="{E21D5AB7-75E5-422E-BDE6-E95364E8035B}"/>
              </a:ext>
            </a:extLst>
          </p:cNvPr>
          <p:cNvPicPr>
            <a:picLocks noChangeAspect="1"/>
          </p:cNvPicPr>
          <p:nvPr/>
        </p:nvPicPr>
        <p:blipFill>
          <a:blip r:embed="rId2"/>
          <a:stretch>
            <a:fillRect/>
          </a:stretch>
        </p:blipFill>
        <p:spPr>
          <a:xfrm>
            <a:off x="6530779" y="532013"/>
            <a:ext cx="3651428" cy="1944000"/>
          </a:xfrm>
          <a:prstGeom prst="rect">
            <a:avLst/>
          </a:prstGeom>
        </p:spPr>
      </p:pic>
      <p:sp>
        <p:nvSpPr>
          <p:cNvPr id="2" name="テキスト ボックス 1">
            <a:extLst>
              <a:ext uri="{FF2B5EF4-FFF2-40B4-BE49-F238E27FC236}">
                <a16:creationId xmlns:a16="http://schemas.microsoft.com/office/drawing/2014/main" id="{FE694953-7E52-4290-B515-6881D755C6CC}"/>
              </a:ext>
            </a:extLst>
          </p:cNvPr>
          <p:cNvSpPr txBox="1"/>
          <p:nvPr/>
        </p:nvSpPr>
        <p:spPr>
          <a:xfrm>
            <a:off x="420020" y="4293847"/>
            <a:ext cx="11206263" cy="1200329"/>
          </a:xfrm>
          <a:prstGeom prst="rect">
            <a:avLst/>
          </a:prstGeom>
          <a:noFill/>
          <a:ln>
            <a:solidFill>
              <a:schemeClr val="tx1"/>
            </a:solidFill>
            <a:prstDash val="sysDash"/>
          </a:ln>
        </p:spPr>
        <p:txBody>
          <a:bodyPr wrap="square" rtlCol="0">
            <a:spAutoFit/>
          </a:bodyPr>
          <a:lstStyle/>
          <a:p>
            <a:r>
              <a:rPr lang="en-US" altLang="ja-JP" dirty="0">
                <a:latin typeface="Arial" panose="020B0604020202020204" pitchFamily="34" charset="0"/>
                <a:cs typeface="Arial" panose="020B0604020202020204" pitchFamily="34" charset="0"/>
              </a:rPr>
              <a:t>If you try the operation under the above conditions and fails every time, there may be something wrong with your watch.</a:t>
            </a:r>
          </a:p>
          <a:p>
            <a:r>
              <a:rPr lang="en-US" altLang="ja-JP" dirty="0">
                <a:latin typeface="Arial" panose="020B0604020202020204" pitchFamily="34" charset="0"/>
                <a:cs typeface="Arial" panose="020B0604020202020204" pitchFamily="34" charset="0"/>
              </a:rPr>
              <a:t>You need to check it.</a:t>
            </a:r>
          </a:p>
          <a:p>
            <a:r>
              <a:rPr lang="en-US" altLang="ja-JP" dirty="0">
                <a:latin typeface="Arial" panose="020B0604020202020204" pitchFamily="34" charset="0"/>
                <a:cs typeface="Arial" panose="020B0604020202020204" pitchFamily="34" charset="0"/>
              </a:rPr>
              <a:t>Please consult with the service engineering section if necessary.</a:t>
            </a:r>
            <a:endParaRPr kumimoji="1" lang="ja-JP" altLang="en-US" dirty="0">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9A319169-E149-46C7-8DD7-E86E1A223203}"/>
              </a:ext>
            </a:extLst>
          </p:cNvPr>
          <p:cNvSpPr txBox="1"/>
          <p:nvPr/>
        </p:nvSpPr>
        <p:spPr>
          <a:xfrm>
            <a:off x="663972" y="5679656"/>
            <a:ext cx="10400306"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The latest watch software version (as of July 2021)</a:t>
            </a:r>
          </a:p>
        </p:txBody>
      </p:sp>
      <p:graphicFrame>
        <p:nvGraphicFramePr>
          <p:cNvPr id="6" name="表 6">
            <a:extLst>
              <a:ext uri="{FF2B5EF4-FFF2-40B4-BE49-F238E27FC236}">
                <a16:creationId xmlns:a16="http://schemas.microsoft.com/office/drawing/2014/main" id="{60EC0B58-C5D1-4A1A-9B1B-B8454891A81A}"/>
              </a:ext>
            </a:extLst>
          </p:cNvPr>
          <p:cNvGraphicFramePr>
            <a:graphicFrameLocks noGrp="1"/>
          </p:cNvGraphicFramePr>
          <p:nvPr>
            <p:extLst>
              <p:ext uri="{D42A27DB-BD31-4B8C-83A1-F6EECF244321}">
                <p14:modId xmlns:p14="http://schemas.microsoft.com/office/powerpoint/2010/main" val="1768000913"/>
              </p:ext>
            </p:extLst>
          </p:nvPr>
        </p:nvGraphicFramePr>
        <p:xfrm>
          <a:off x="838017" y="6077608"/>
          <a:ext cx="9249568" cy="741680"/>
        </p:xfrm>
        <a:graphic>
          <a:graphicData uri="http://schemas.openxmlformats.org/drawingml/2006/table">
            <a:tbl>
              <a:tblPr firstRow="1" bandRow="1">
                <a:tableStyleId>{00A15C55-8517-42AA-B614-E9B94910E393}</a:tableStyleId>
              </a:tblPr>
              <a:tblGrid>
                <a:gridCol w="2312392">
                  <a:extLst>
                    <a:ext uri="{9D8B030D-6E8A-4147-A177-3AD203B41FA5}">
                      <a16:colId xmlns:a16="http://schemas.microsoft.com/office/drawing/2014/main" val="2572935542"/>
                    </a:ext>
                  </a:extLst>
                </a:gridCol>
                <a:gridCol w="2312392">
                  <a:extLst>
                    <a:ext uri="{9D8B030D-6E8A-4147-A177-3AD203B41FA5}">
                      <a16:colId xmlns:a16="http://schemas.microsoft.com/office/drawing/2014/main" val="1982261010"/>
                    </a:ext>
                  </a:extLst>
                </a:gridCol>
                <a:gridCol w="2312392">
                  <a:extLst>
                    <a:ext uri="{9D8B030D-6E8A-4147-A177-3AD203B41FA5}">
                      <a16:colId xmlns:a16="http://schemas.microsoft.com/office/drawing/2014/main" val="3461011497"/>
                    </a:ext>
                  </a:extLst>
                </a:gridCol>
                <a:gridCol w="2312392">
                  <a:extLst>
                    <a:ext uri="{9D8B030D-6E8A-4147-A177-3AD203B41FA5}">
                      <a16:colId xmlns:a16="http://schemas.microsoft.com/office/drawing/2014/main" val="196329358"/>
                    </a:ext>
                  </a:extLst>
                </a:gridCol>
              </a:tblGrid>
              <a:tr h="370840">
                <a:tc>
                  <a:txBody>
                    <a:bodyPr/>
                    <a:lstStyle/>
                    <a:p>
                      <a:pPr algn="ctr"/>
                      <a:r>
                        <a:rPr kumimoji="1" lang="en-US" altLang="ja-JP" dirty="0"/>
                        <a:t>Watch</a:t>
                      </a:r>
                      <a:endParaRPr kumimoji="1" lang="ja-JP" altLang="en-US" dirty="0"/>
                    </a:p>
                  </a:txBody>
                  <a:tcPr/>
                </a:tc>
                <a:tc>
                  <a:txBody>
                    <a:bodyPr/>
                    <a:lstStyle/>
                    <a:p>
                      <a:pPr algn="ctr"/>
                      <a:r>
                        <a:rPr lang="en-US" altLang="ja-JP" dirty="0">
                          <a:solidFill>
                            <a:schemeClr val="tx1"/>
                          </a:solidFill>
                          <a:latin typeface="Arial" panose="020B0604020202020204" pitchFamily="34" charset="0"/>
                          <a:cs typeface="Arial" panose="020B0604020202020204" pitchFamily="34" charset="0"/>
                        </a:rPr>
                        <a:t>GBD-H1000</a:t>
                      </a:r>
                      <a:endParaRPr kumimoji="1" lang="ja-JP" altLang="en-US" dirty="0">
                        <a:solidFill>
                          <a:schemeClr val="tx1"/>
                        </a:solidFill>
                      </a:endParaRPr>
                    </a:p>
                  </a:txBody>
                  <a:tcPr/>
                </a:tc>
                <a:tc>
                  <a:txBody>
                    <a:bodyPr/>
                    <a:lstStyle/>
                    <a:p>
                      <a:pPr algn="ctr"/>
                      <a:r>
                        <a:rPr kumimoji="1" lang="en-US" altLang="ja-JP" dirty="0">
                          <a:solidFill>
                            <a:schemeClr val="tx1"/>
                          </a:solidFill>
                          <a:latin typeface="Arial" panose="020B0604020202020204" pitchFamily="34" charset="0"/>
                          <a:cs typeface="Arial" panose="020B0604020202020204" pitchFamily="34" charset="0"/>
                        </a:rPr>
                        <a:t>GBD-100</a:t>
                      </a:r>
                      <a:endParaRPr kumimoji="1" lang="ja-JP" altLang="en-US" dirty="0">
                        <a:solidFill>
                          <a:schemeClr val="tx1"/>
                        </a:solidFill>
                      </a:endParaRPr>
                    </a:p>
                  </a:txBody>
                  <a:tcPr/>
                </a:tc>
                <a:tc>
                  <a:txBody>
                    <a:bodyPr/>
                    <a:lstStyle/>
                    <a:p>
                      <a:pPr algn="ctr"/>
                      <a:r>
                        <a:rPr lang="en-US" altLang="ja-JP" dirty="0">
                          <a:solidFill>
                            <a:schemeClr val="tx1"/>
                          </a:solidFill>
                          <a:latin typeface="Arial" panose="020B0604020202020204" pitchFamily="34" charset="0"/>
                          <a:cs typeface="Arial" panose="020B0604020202020204" pitchFamily="34" charset="0"/>
                        </a:rPr>
                        <a:t>GBX-100</a:t>
                      </a:r>
                      <a:endParaRPr kumimoji="1" lang="ja-JP" altLang="en-US" dirty="0">
                        <a:solidFill>
                          <a:schemeClr val="tx1"/>
                        </a:solidFill>
                      </a:endParaRPr>
                    </a:p>
                  </a:txBody>
                  <a:tcPr/>
                </a:tc>
                <a:extLst>
                  <a:ext uri="{0D108BD9-81ED-4DB2-BD59-A6C34878D82A}">
                    <a16:rowId xmlns:a16="http://schemas.microsoft.com/office/drawing/2014/main" val="3686943368"/>
                  </a:ext>
                </a:extLst>
              </a:tr>
              <a:tr h="370840">
                <a:tc>
                  <a:txBody>
                    <a:bodyPr/>
                    <a:lstStyle/>
                    <a:p>
                      <a:pPr algn="ctr"/>
                      <a:r>
                        <a:rPr kumimoji="1" lang="en-US" altLang="ja-JP" dirty="0"/>
                        <a:t>Software version</a:t>
                      </a:r>
                      <a:endParaRPr kumimoji="1" lang="ja-JP" altLang="en-US" dirty="0"/>
                    </a:p>
                  </a:txBody>
                  <a:tcPr/>
                </a:tc>
                <a:tc>
                  <a:txBody>
                    <a:bodyPr/>
                    <a:lstStyle/>
                    <a:p>
                      <a:pPr algn="ctr"/>
                      <a:r>
                        <a:rPr kumimoji="1" lang="en-US" altLang="ja-JP" dirty="0"/>
                        <a:t>09</a:t>
                      </a:r>
                      <a:endParaRPr kumimoji="1" lang="ja-JP" altLang="en-US" dirty="0"/>
                    </a:p>
                  </a:txBody>
                  <a:tcPr/>
                </a:tc>
                <a:tc>
                  <a:txBody>
                    <a:bodyPr/>
                    <a:lstStyle/>
                    <a:p>
                      <a:pPr algn="ctr"/>
                      <a:r>
                        <a:rPr kumimoji="1" lang="en-US" altLang="ja-JP" dirty="0"/>
                        <a:t>06</a:t>
                      </a:r>
                      <a:endParaRPr kumimoji="1" lang="ja-JP" altLang="en-US" dirty="0"/>
                    </a:p>
                  </a:txBody>
                  <a:tcPr/>
                </a:tc>
                <a:tc>
                  <a:txBody>
                    <a:bodyPr/>
                    <a:lstStyle/>
                    <a:p>
                      <a:pPr algn="ctr"/>
                      <a:r>
                        <a:rPr kumimoji="1" lang="en-US" altLang="ja-JP" dirty="0"/>
                        <a:t>04</a:t>
                      </a:r>
                      <a:endParaRPr kumimoji="1" lang="ja-JP" altLang="en-US" dirty="0"/>
                    </a:p>
                  </a:txBody>
                  <a:tcPr/>
                </a:tc>
                <a:extLst>
                  <a:ext uri="{0D108BD9-81ED-4DB2-BD59-A6C34878D82A}">
                    <a16:rowId xmlns:a16="http://schemas.microsoft.com/office/drawing/2014/main" val="1530621626"/>
                  </a:ext>
                </a:extLst>
              </a:tr>
            </a:tbl>
          </a:graphicData>
        </a:graphic>
      </p:graphicFrame>
      <p:sp>
        <p:nvSpPr>
          <p:cNvPr id="9" name="テキスト ボックス 8">
            <a:extLst>
              <a:ext uri="{FF2B5EF4-FFF2-40B4-BE49-F238E27FC236}">
                <a16:creationId xmlns:a16="http://schemas.microsoft.com/office/drawing/2014/main" id="{ABAEC500-DF24-4950-8DAB-7C52C45E4A1C}"/>
              </a:ext>
            </a:extLst>
          </p:cNvPr>
          <p:cNvSpPr txBox="1"/>
          <p:nvPr/>
        </p:nvSpPr>
        <p:spPr>
          <a:xfrm>
            <a:off x="11894927" y="-18742"/>
            <a:ext cx="459921" cy="400110"/>
          </a:xfrm>
          <a:prstGeom prst="rect">
            <a:avLst/>
          </a:prstGeom>
          <a:noFill/>
        </p:spPr>
        <p:txBody>
          <a:bodyPr wrap="square" rtlCol="0">
            <a:spAutoFit/>
          </a:bodyPr>
          <a:lstStyle/>
          <a:p>
            <a:r>
              <a:rPr kumimoji="1" lang="en-US" altLang="ja-JP" sz="2000" dirty="0"/>
              <a:t>9</a:t>
            </a:r>
            <a:endParaRPr kumimoji="1" lang="ja-JP" altLang="en-US" sz="2000" dirty="0"/>
          </a:p>
        </p:txBody>
      </p:sp>
    </p:spTree>
    <p:extLst>
      <p:ext uri="{BB962C8B-B14F-4D97-AF65-F5344CB8AC3E}">
        <p14:creationId xmlns:p14="http://schemas.microsoft.com/office/powerpoint/2010/main" val="4211676319"/>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15971</TotalTime>
  <Words>4091</Words>
  <Application>Microsoft Office PowerPoint</Application>
  <PresentationFormat>Widescreen</PresentationFormat>
  <Paragraphs>480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游ゴシック</vt:lpstr>
      <vt:lpstr>Arial</vt:lpstr>
      <vt:lpstr>Calibri</vt:lpstr>
      <vt:lpstr>Calibri Light</vt:lpstr>
      <vt:lpstr>Office Theme</vt:lpstr>
      <vt:lpstr>“G-SHOCK MOVE” App  Support Manual (Part2)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“G-SHOCK MOVE” App  Support Manual</dc:title>
  <dc:creator>鈴木 優美子</dc:creator>
  <cp:lastModifiedBy>Siller, Grace</cp:lastModifiedBy>
  <cp:revision>186</cp:revision>
  <cp:lastPrinted>2021-03-29T06:23:08Z</cp:lastPrinted>
  <dcterms:created xsi:type="dcterms:W3CDTF">2021-02-04T03:09:37Z</dcterms:created>
  <dcterms:modified xsi:type="dcterms:W3CDTF">2023-02-27T20:02:53Z</dcterms:modified>
</cp:coreProperties>
</file>